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2" r:id="rId3"/>
    <p:sldId id="257" r:id="rId4"/>
    <p:sldId id="259" r:id="rId5"/>
    <p:sldId id="308" r:id="rId6"/>
    <p:sldId id="264" r:id="rId7"/>
    <p:sldId id="284" r:id="rId8"/>
    <p:sldId id="275" r:id="rId9"/>
    <p:sldId id="285" r:id="rId10"/>
    <p:sldId id="311" r:id="rId11"/>
    <p:sldId id="276" r:id="rId12"/>
    <p:sldId id="289" r:id="rId13"/>
    <p:sldId id="277" r:id="rId14"/>
    <p:sldId id="278" r:id="rId15"/>
    <p:sldId id="293" r:id="rId16"/>
    <p:sldId id="279" r:id="rId17"/>
    <p:sldId id="312" r:id="rId18"/>
    <p:sldId id="304" r:id="rId19"/>
    <p:sldId id="313" r:id="rId20"/>
    <p:sldId id="316" r:id="rId21"/>
    <p:sldId id="303" r:id="rId22"/>
    <p:sldId id="274" r:id="rId23"/>
    <p:sldId id="298" r:id="rId24"/>
    <p:sldId id="280" r:id="rId25"/>
    <p:sldId id="290" r:id="rId26"/>
    <p:sldId id="291" r:id="rId27"/>
    <p:sldId id="283" r:id="rId28"/>
    <p:sldId id="302" r:id="rId29"/>
    <p:sldId id="282" r:id="rId30"/>
    <p:sldId id="286" r:id="rId31"/>
    <p:sldId id="267" r:id="rId32"/>
    <p:sldId id="294" r:id="rId33"/>
    <p:sldId id="295" r:id="rId34"/>
    <p:sldId id="296" r:id="rId35"/>
    <p:sldId id="297" r:id="rId36"/>
    <p:sldId id="299" r:id="rId37"/>
    <p:sldId id="300"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1EC"/>
    <a:srgbClr val="8DE484"/>
    <a:srgbClr val="00FFFF"/>
    <a:srgbClr val="FF0080"/>
    <a:srgbClr val="8000FF"/>
    <a:srgbClr val="DA1C1F"/>
    <a:srgbClr val="13100D"/>
    <a:srgbClr val="271A0D"/>
    <a:srgbClr val="482306"/>
    <a:srgbClr val="46200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6" autoAdjust="0"/>
    <p:restoredTop sz="80116" autoAdjust="0"/>
  </p:normalViewPr>
  <p:slideViewPr>
    <p:cSldViewPr snapToGrid="0" snapToObjects="1">
      <p:cViewPr>
        <p:scale>
          <a:sx n="100" d="100"/>
          <a:sy n="100" d="100"/>
        </p:scale>
        <p:origin x="-1792" y="-59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7BD04-BA17-7A44-9A05-C79104374E39}" type="doc">
      <dgm:prSet loTypeId="urn:microsoft.com/office/officeart/2008/layout/RadialCluster" loCatId="" qsTypeId="urn:microsoft.com/office/officeart/2005/8/quickstyle/simple3" qsCatId="simple" csTypeId="urn:microsoft.com/office/officeart/2005/8/colors/accent4_2" csCatId="accent4" phldr="1"/>
      <dgm:spPr/>
      <dgm:t>
        <a:bodyPr/>
        <a:lstStyle/>
        <a:p>
          <a:endParaRPr lang="en-US"/>
        </a:p>
      </dgm:t>
    </dgm:pt>
    <dgm:pt modelId="{9D77F548-274C-204F-8B6D-8F5140DB56C2}">
      <dgm:prSet phldrT="[Text]" custT="1">
        <dgm:style>
          <a:lnRef idx="1">
            <a:schemeClr val="accent3"/>
          </a:lnRef>
          <a:fillRef idx="3">
            <a:schemeClr val="accent3"/>
          </a:fillRef>
          <a:effectRef idx="2">
            <a:schemeClr val="accent3"/>
          </a:effectRef>
          <a:fontRef idx="minor">
            <a:schemeClr val="lt1"/>
          </a:fontRef>
        </dgm:style>
      </dgm:prSet>
      <dgm:spPr>
        <a:solidFill>
          <a:srgbClr val="A6A6A6"/>
        </a:solidFill>
        <a:ln>
          <a:solidFill>
            <a:schemeClr val="bg1"/>
          </a:solidFill>
        </a:ln>
      </dgm:spPr>
      <dgm:t>
        <a:bodyPr/>
        <a:lstStyle/>
        <a:p>
          <a:r>
            <a:rPr lang="en-US" sz="1200" dirty="0" smtClean="0">
              <a:solidFill>
                <a:srgbClr val="FFFFFF"/>
              </a:solidFill>
            </a:rPr>
            <a:t>Tissue</a:t>
          </a:r>
          <a:endParaRPr lang="en-US" sz="1200" dirty="0">
            <a:solidFill>
              <a:srgbClr val="FFFFFF"/>
            </a:solidFill>
          </a:endParaRPr>
        </a:p>
      </dgm:t>
    </dgm:pt>
    <dgm:pt modelId="{9A6181F7-B475-E148-BCF4-D376E4A89EC7}" type="parTrans" cxnId="{B779F742-95FD-884D-B612-04A81753C0F3}">
      <dgm:prSet/>
      <dgm:spPr/>
      <dgm:t>
        <a:bodyPr/>
        <a:lstStyle/>
        <a:p>
          <a:endParaRPr lang="en-US" sz="1200">
            <a:solidFill>
              <a:srgbClr val="FFFFFF"/>
            </a:solidFill>
          </a:endParaRPr>
        </a:p>
      </dgm:t>
    </dgm:pt>
    <dgm:pt modelId="{D6EED4A8-B500-344D-82A8-C977514939FD}" type="sibTrans" cxnId="{B779F742-95FD-884D-B612-04A81753C0F3}">
      <dgm:prSet/>
      <dgm:spPr/>
      <dgm:t>
        <a:bodyPr/>
        <a:lstStyle/>
        <a:p>
          <a:endParaRPr lang="en-US" sz="1200">
            <a:solidFill>
              <a:srgbClr val="FFFFFF"/>
            </a:solidFill>
          </a:endParaRPr>
        </a:p>
      </dgm:t>
    </dgm:pt>
    <dgm:pt modelId="{D36A1F06-1D27-7E4C-BC37-1439E6E36E55}">
      <dgm:prSet phldrT="[Text]" custT="1"/>
      <dgm:spPr>
        <a:solidFill>
          <a:srgbClr val="80387C"/>
        </a:solidFill>
        <a:effectLst/>
      </dgm:spPr>
      <dgm:t>
        <a:bodyPr/>
        <a:lstStyle/>
        <a:p>
          <a:r>
            <a:rPr lang="en-US" sz="1200" dirty="0" smtClean="0">
              <a:solidFill>
                <a:srgbClr val="FFFFFF"/>
              </a:solidFill>
            </a:rPr>
            <a:t>Blood</a:t>
          </a:r>
          <a:endParaRPr lang="en-US" sz="1200" dirty="0">
            <a:solidFill>
              <a:srgbClr val="FFFFFF"/>
            </a:solidFill>
          </a:endParaRPr>
        </a:p>
      </dgm:t>
    </dgm:pt>
    <dgm:pt modelId="{BF17D0A8-0200-2047-AE5B-A9A9356E831D}" type="parTrans" cxnId="{F4D2BAB9-1685-8A40-9D91-2BD2EBE80A0C}">
      <dgm:prSet/>
      <dgm:spPr/>
      <dgm:t>
        <a:bodyPr/>
        <a:lstStyle/>
        <a:p>
          <a:endParaRPr lang="en-US" sz="1200">
            <a:solidFill>
              <a:srgbClr val="FFFFFF"/>
            </a:solidFill>
          </a:endParaRPr>
        </a:p>
      </dgm:t>
    </dgm:pt>
    <dgm:pt modelId="{95EAC3D3-20F1-B344-9956-17BFDAA02400}" type="sibTrans" cxnId="{F4D2BAB9-1685-8A40-9D91-2BD2EBE80A0C}">
      <dgm:prSet/>
      <dgm:spPr/>
      <dgm:t>
        <a:bodyPr/>
        <a:lstStyle/>
        <a:p>
          <a:endParaRPr lang="en-US" sz="1200">
            <a:solidFill>
              <a:srgbClr val="FFFFFF"/>
            </a:solidFill>
          </a:endParaRPr>
        </a:p>
      </dgm:t>
    </dgm:pt>
    <dgm:pt modelId="{A4244279-9656-214F-AE7E-2AA2FF8464EF}">
      <dgm:prSet phldrT="[Text]" custT="1"/>
      <dgm:spPr>
        <a:solidFill>
          <a:srgbClr val="DF744D"/>
        </a:solidFill>
        <a:effectLst/>
      </dgm:spPr>
      <dgm:t>
        <a:bodyPr/>
        <a:lstStyle/>
        <a:p>
          <a:r>
            <a:rPr lang="en-US" sz="1200" dirty="0" smtClean="0">
              <a:solidFill>
                <a:srgbClr val="FFFFFF"/>
              </a:solidFill>
            </a:rPr>
            <a:t>Intestine</a:t>
          </a:r>
          <a:endParaRPr lang="en-US" sz="1200" dirty="0">
            <a:solidFill>
              <a:srgbClr val="FFFFFF"/>
            </a:solidFill>
          </a:endParaRPr>
        </a:p>
      </dgm:t>
    </dgm:pt>
    <dgm:pt modelId="{C14336F7-B277-1243-9DF9-5EAD61EC8769}" type="parTrans" cxnId="{C9E5EA7A-8AB6-1441-B1C4-BE8838245D72}">
      <dgm:prSet/>
      <dgm:spPr>
        <a:ln>
          <a:solidFill>
            <a:srgbClr val="DA734B"/>
          </a:solidFill>
        </a:ln>
      </dgm:spPr>
      <dgm:t>
        <a:bodyPr/>
        <a:lstStyle/>
        <a:p>
          <a:endParaRPr lang="en-US" sz="1200">
            <a:solidFill>
              <a:srgbClr val="FFFFFF"/>
            </a:solidFill>
          </a:endParaRPr>
        </a:p>
      </dgm:t>
    </dgm:pt>
    <dgm:pt modelId="{7C4BDA0D-1ED3-6E47-A604-E81747E0CCE6}" type="sibTrans" cxnId="{C9E5EA7A-8AB6-1441-B1C4-BE8838245D72}">
      <dgm:prSet/>
      <dgm:spPr/>
      <dgm:t>
        <a:bodyPr/>
        <a:lstStyle/>
        <a:p>
          <a:endParaRPr lang="en-US" sz="1200">
            <a:solidFill>
              <a:srgbClr val="FFFFFF"/>
            </a:solidFill>
          </a:endParaRPr>
        </a:p>
      </dgm:t>
    </dgm:pt>
    <dgm:pt modelId="{DA778524-6284-C342-B6FA-556EF4538E4E}" type="pres">
      <dgm:prSet presAssocID="{FF07BD04-BA17-7A44-9A05-C79104374E39}" presName="Name0" presStyleCnt="0">
        <dgm:presLayoutVars>
          <dgm:chMax val="1"/>
          <dgm:chPref val="1"/>
          <dgm:dir/>
          <dgm:animOne val="branch"/>
          <dgm:animLvl val="lvl"/>
        </dgm:presLayoutVars>
      </dgm:prSet>
      <dgm:spPr/>
      <dgm:t>
        <a:bodyPr/>
        <a:lstStyle/>
        <a:p>
          <a:endParaRPr lang="en-US"/>
        </a:p>
      </dgm:t>
    </dgm:pt>
    <dgm:pt modelId="{79B57C7D-073A-8145-83A8-10270FB81472}" type="pres">
      <dgm:prSet presAssocID="{9D77F548-274C-204F-8B6D-8F5140DB56C2}" presName="singleCycle" presStyleCnt="0"/>
      <dgm:spPr/>
      <dgm:t>
        <a:bodyPr/>
        <a:lstStyle/>
        <a:p>
          <a:endParaRPr lang="en-US"/>
        </a:p>
      </dgm:t>
    </dgm:pt>
    <dgm:pt modelId="{0A07DC8D-36A1-1541-9988-43A8E26D1DAD}" type="pres">
      <dgm:prSet presAssocID="{9D77F548-274C-204F-8B6D-8F5140DB56C2}" presName="singleCenter" presStyleLbl="node1" presStyleIdx="0" presStyleCnt="3">
        <dgm:presLayoutVars>
          <dgm:chMax val="7"/>
          <dgm:chPref val="7"/>
        </dgm:presLayoutVars>
      </dgm:prSet>
      <dgm:spPr/>
      <dgm:t>
        <a:bodyPr/>
        <a:lstStyle/>
        <a:p>
          <a:endParaRPr lang="en-US"/>
        </a:p>
      </dgm:t>
    </dgm:pt>
    <dgm:pt modelId="{1DEE8540-2208-474D-BF0E-73C4F41A5725}" type="pres">
      <dgm:prSet presAssocID="{BF17D0A8-0200-2047-AE5B-A9A9356E831D}" presName="Name56" presStyleLbl="parChTrans1D2" presStyleIdx="0" presStyleCnt="2"/>
      <dgm:spPr/>
      <dgm:t>
        <a:bodyPr/>
        <a:lstStyle/>
        <a:p>
          <a:endParaRPr lang="en-US"/>
        </a:p>
      </dgm:t>
    </dgm:pt>
    <dgm:pt modelId="{D8EB0B8E-22A2-9F4D-A9DE-79344BEBEF90}" type="pres">
      <dgm:prSet presAssocID="{D36A1F06-1D27-7E4C-BC37-1439E6E36E55}" presName="text0" presStyleLbl="node1" presStyleIdx="1" presStyleCnt="3" custScaleX="128445" custScaleY="100718">
        <dgm:presLayoutVars>
          <dgm:bulletEnabled val="1"/>
        </dgm:presLayoutVars>
      </dgm:prSet>
      <dgm:spPr/>
      <dgm:t>
        <a:bodyPr/>
        <a:lstStyle/>
        <a:p>
          <a:endParaRPr lang="en-US"/>
        </a:p>
      </dgm:t>
    </dgm:pt>
    <dgm:pt modelId="{9B111F4A-F6E3-EE44-8E8D-139AB362BC14}" type="pres">
      <dgm:prSet presAssocID="{C14336F7-B277-1243-9DF9-5EAD61EC8769}" presName="Name56" presStyleLbl="parChTrans1D2" presStyleIdx="1" presStyleCnt="2"/>
      <dgm:spPr/>
      <dgm:t>
        <a:bodyPr/>
        <a:lstStyle/>
        <a:p>
          <a:endParaRPr lang="en-US"/>
        </a:p>
      </dgm:t>
    </dgm:pt>
    <dgm:pt modelId="{6980462C-E218-2C4F-B4BE-30C3731E516C}" type="pres">
      <dgm:prSet presAssocID="{A4244279-9656-214F-AE7E-2AA2FF8464EF}" presName="text0" presStyleLbl="node1" presStyleIdx="2" presStyleCnt="3" custScaleX="128445" custScaleY="100718">
        <dgm:presLayoutVars>
          <dgm:bulletEnabled val="1"/>
        </dgm:presLayoutVars>
      </dgm:prSet>
      <dgm:spPr/>
      <dgm:t>
        <a:bodyPr/>
        <a:lstStyle/>
        <a:p>
          <a:endParaRPr lang="en-US"/>
        </a:p>
      </dgm:t>
    </dgm:pt>
  </dgm:ptLst>
  <dgm:cxnLst>
    <dgm:cxn modelId="{A4A07B0A-BA28-7F46-8D21-13BABC730874}" type="presOf" srcId="{FF07BD04-BA17-7A44-9A05-C79104374E39}" destId="{DA778524-6284-C342-B6FA-556EF4538E4E}" srcOrd="0" destOrd="0" presId="urn:microsoft.com/office/officeart/2008/layout/RadialCluster"/>
    <dgm:cxn modelId="{A4376CB7-6DEC-044D-B427-57AFE5E426C5}" type="presOf" srcId="{BF17D0A8-0200-2047-AE5B-A9A9356E831D}" destId="{1DEE8540-2208-474D-BF0E-73C4F41A5725}" srcOrd="0" destOrd="0" presId="urn:microsoft.com/office/officeart/2008/layout/RadialCluster"/>
    <dgm:cxn modelId="{B779F742-95FD-884D-B612-04A81753C0F3}" srcId="{FF07BD04-BA17-7A44-9A05-C79104374E39}" destId="{9D77F548-274C-204F-8B6D-8F5140DB56C2}" srcOrd="0" destOrd="0" parTransId="{9A6181F7-B475-E148-BCF4-D376E4A89EC7}" sibTransId="{D6EED4A8-B500-344D-82A8-C977514939FD}"/>
    <dgm:cxn modelId="{385577C7-1E5B-CC45-8FAE-3861E3ED7FE0}" type="presOf" srcId="{C14336F7-B277-1243-9DF9-5EAD61EC8769}" destId="{9B111F4A-F6E3-EE44-8E8D-139AB362BC14}" srcOrd="0" destOrd="0" presId="urn:microsoft.com/office/officeart/2008/layout/RadialCluster"/>
    <dgm:cxn modelId="{A41FE557-19B1-A840-92B7-58DF85D0274D}" type="presOf" srcId="{A4244279-9656-214F-AE7E-2AA2FF8464EF}" destId="{6980462C-E218-2C4F-B4BE-30C3731E516C}" srcOrd="0" destOrd="0" presId="urn:microsoft.com/office/officeart/2008/layout/RadialCluster"/>
    <dgm:cxn modelId="{F4D2BAB9-1685-8A40-9D91-2BD2EBE80A0C}" srcId="{9D77F548-274C-204F-8B6D-8F5140DB56C2}" destId="{D36A1F06-1D27-7E4C-BC37-1439E6E36E55}" srcOrd="0" destOrd="0" parTransId="{BF17D0A8-0200-2047-AE5B-A9A9356E831D}" sibTransId="{95EAC3D3-20F1-B344-9956-17BFDAA02400}"/>
    <dgm:cxn modelId="{98F8FC82-4A0E-DF47-B5AD-F5BF5DD1F7E0}" type="presOf" srcId="{D36A1F06-1D27-7E4C-BC37-1439E6E36E55}" destId="{D8EB0B8E-22A2-9F4D-A9DE-79344BEBEF90}" srcOrd="0" destOrd="0" presId="urn:microsoft.com/office/officeart/2008/layout/RadialCluster"/>
    <dgm:cxn modelId="{C9E5EA7A-8AB6-1441-B1C4-BE8838245D72}" srcId="{9D77F548-274C-204F-8B6D-8F5140DB56C2}" destId="{A4244279-9656-214F-AE7E-2AA2FF8464EF}" srcOrd="1" destOrd="0" parTransId="{C14336F7-B277-1243-9DF9-5EAD61EC8769}" sibTransId="{7C4BDA0D-1ED3-6E47-A604-E81747E0CCE6}"/>
    <dgm:cxn modelId="{7FC63412-67E1-8446-BD2F-1EEEEAA7302D}" type="presOf" srcId="{9D77F548-274C-204F-8B6D-8F5140DB56C2}" destId="{0A07DC8D-36A1-1541-9988-43A8E26D1DAD}" srcOrd="0" destOrd="0" presId="urn:microsoft.com/office/officeart/2008/layout/RadialCluster"/>
    <dgm:cxn modelId="{90A065C2-DCED-BF40-B570-2F856FD202C5}" type="presParOf" srcId="{DA778524-6284-C342-B6FA-556EF4538E4E}" destId="{79B57C7D-073A-8145-83A8-10270FB81472}" srcOrd="0" destOrd="0" presId="urn:microsoft.com/office/officeart/2008/layout/RadialCluster"/>
    <dgm:cxn modelId="{E763C63F-4D0D-914E-B334-7B8159CA664E}" type="presParOf" srcId="{79B57C7D-073A-8145-83A8-10270FB81472}" destId="{0A07DC8D-36A1-1541-9988-43A8E26D1DAD}" srcOrd="0" destOrd="0" presId="urn:microsoft.com/office/officeart/2008/layout/RadialCluster"/>
    <dgm:cxn modelId="{680D178B-0486-FA45-99CC-86185EC76EB7}" type="presParOf" srcId="{79B57C7D-073A-8145-83A8-10270FB81472}" destId="{1DEE8540-2208-474D-BF0E-73C4F41A5725}" srcOrd="1" destOrd="0" presId="urn:microsoft.com/office/officeart/2008/layout/RadialCluster"/>
    <dgm:cxn modelId="{643284B2-7C31-924E-A146-1766BD79A1CF}" type="presParOf" srcId="{79B57C7D-073A-8145-83A8-10270FB81472}" destId="{D8EB0B8E-22A2-9F4D-A9DE-79344BEBEF90}" srcOrd="2" destOrd="0" presId="urn:microsoft.com/office/officeart/2008/layout/RadialCluster"/>
    <dgm:cxn modelId="{E3A37BDC-1D43-5C46-AF83-3900B4595C28}" type="presParOf" srcId="{79B57C7D-073A-8145-83A8-10270FB81472}" destId="{9B111F4A-F6E3-EE44-8E8D-139AB362BC14}" srcOrd="3" destOrd="0" presId="urn:microsoft.com/office/officeart/2008/layout/RadialCluster"/>
    <dgm:cxn modelId="{C144035C-F525-0C4A-A0E6-7537F2676238}" type="presParOf" srcId="{79B57C7D-073A-8145-83A8-10270FB81472}" destId="{6980462C-E218-2C4F-B4BE-30C3731E516C}" srcOrd="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1D94CA-026D-0B4D-A304-827FCF253144}" type="doc">
      <dgm:prSet loTypeId="urn:microsoft.com/office/officeart/2008/layout/RadialCluster" loCatId="" qsTypeId="urn:microsoft.com/office/officeart/2005/8/quickstyle/simple3" qsCatId="simple" csTypeId="urn:microsoft.com/office/officeart/2005/8/colors/accent3_2" csCatId="accent3" phldr="1"/>
      <dgm:spPr/>
      <dgm:t>
        <a:bodyPr/>
        <a:lstStyle/>
        <a:p>
          <a:endParaRPr lang="en-US"/>
        </a:p>
      </dgm:t>
    </dgm:pt>
    <dgm:pt modelId="{2ABBCB98-60F2-7D48-AF43-7FDA63AA9ED2}">
      <dgm:prSet phldrT="[Text]" custT="1">
        <dgm:style>
          <a:lnRef idx="1">
            <a:schemeClr val="accent3"/>
          </a:lnRef>
          <a:fillRef idx="3">
            <a:schemeClr val="accent3"/>
          </a:fillRef>
          <a:effectRef idx="2">
            <a:schemeClr val="accent3"/>
          </a:effectRef>
          <a:fontRef idx="minor">
            <a:schemeClr val="lt1"/>
          </a:fontRef>
        </dgm:style>
      </dgm:prSet>
      <dgm:spPr>
        <a:solidFill>
          <a:schemeClr val="bg1">
            <a:lumMod val="65000"/>
          </a:schemeClr>
        </a:solidFill>
        <a:ln>
          <a:solidFill>
            <a:srgbClr val="FFFFFF"/>
          </a:solidFill>
        </a:ln>
      </dgm:spPr>
      <dgm:t>
        <a:bodyPr/>
        <a:lstStyle/>
        <a:p>
          <a:r>
            <a:rPr lang="en-US" sz="1200" dirty="0" smtClean="0">
              <a:solidFill>
                <a:srgbClr val="FFFFFF"/>
              </a:solidFill>
            </a:rPr>
            <a:t>TCR- Delta Chain</a:t>
          </a:r>
          <a:endParaRPr lang="en-US" sz="1200" dirty="0">
            <a:solidFill>
              <a:srgbClr val="FFFFFF"/>
            </a:solidFill>
          </a:endParaRPr>
        </a:p>
      </dgm:t>
    </dgm:pt>
    <dgm:pt modelId="{21254F81-3455-4345-B948-E602C158590F}" type="parTrans" cxnId="{A2E9EFC3-521B-9649-8552-72C2995849FF}">
      <dgm:prSet/>
      <dgm:spPr/>
      <dgm:t>
        <a:bodyPr/>
        <a:lstStyle/>
        <a:p>
          <a:endParaRPr lang="en-US" sz="1200">
            <a:solidFill>
              <a:srgbClr val="FFFFFF"/>
            </a:solidFill>
          </a:endParaRPr>
        </a:p>
      </dgm:t>
    </dgm:pt>
    <dgm:pt modelId="{5A182847-6748-0843-9C1B-7C231C43B434}" type="sibTrans" cxnId="{A2E9EFC3-521B-9649-8552-72C2995849FF}">
      <dgm:prSet/>
      <dgm:spPr/>
      <dgm:t>
        <a:bodyPr/>
        <a:lstStyle/>
        <a:p>
          <a:endParaRPr lang="en-US" sz="1200">
            <a:solidFill>
              <a:srgbClr val="FFFFFF"/>
            </a:solidFill>
          </a:endParaRPr>
        </a:p>
      </dgm:t>
    </dgm:pt>
    <dgm:pt modelId="{A02AD2EA-E85D-454D-9B21-45BAED5540D0}">
      <dgm:prSet phldrT="[Text]" custT="1"/>
      <dgm:spPr>
        <a:solidFill>
          <a:srgbClr val="C40057"/>
        </a:solidFill>
        <a:effectLst/>
      </dgm:spPr>
      <dgm:t>
        <a:bodyPr/>
        <a:lstStyle/>
        <a:p>
          <a:r>
            <a:rPr lang="en-US" sz="1200" dirty="0" smtClean="0">
              <a:solidFill>
                <a:srgbClr val="FFFFFF"/>
              </a:solidFill>
            </a:rPr>
            <a:t>VD1</a:t>
          </a:r>
          <a:endParaRPr lang="en-US" sz="1200" dirty="0">
            <a:solidFill>
              <a:srgbClr val="FFFFFF"/>
            </a:solidFill>
          </a:endParaRPr>
        </a:p>
      </dgm:t>
    </dgm:pt>
    <dgm:pt modelId="{E8217B0D-2012-954D-B098-C587127FCD45}" type="parTrans" cxnId="{AF10629D-C55F-244D-892F-29A1DA68F9B0}">
      <dgm:prSet/>
      <dgm:spPr>
        <a:ln>
          <a:solidFill>
            <a:srgbClr val="C30056"/>
          </a:solidFill>
        </a:ln>
      </dgm:spPr>
      <dgm:t>
        <a:bodyPr/>
        <a:lstStyle/>
        <a:p>
          <a:endParaRPr lang="en-US" sz="1200">
            <a:solidFill>
              <a:srgbClr val="FFFFFF"/>
            </a:solidFill>
          </a:endParaRPr>
        </a:p>
      </dgm:t>
    </dgm:pt>
    <dgm:pt modelId="{E24B824E-4B77-1644-A1AE-DCC044EA18DF}" type="sibTrans" cxnId="{AF10629D-C55F-244D-892F-29A1DA68F9B0}">
      <dgm:prSet/>
      <dgm:spPr/>
      <dgm:t>
        <a:bodyPr/>
        <a:lstStyle/>
        <a:p>
          <a:endParaRPr lang="en-US" sz="1200">
            <a:solidFill>
              <a:srgbClr val="FFFFFF"/>
            </a:solidFill>
          </a:endParaRPr>
        </a:p>
      </dgm:t>
    </dgm:pt>
    <dgm:pt modelId="{4D8551FE-69F1-7341-8690-5B4CBC219AF7}">
      <dgm:prSet phldrT="[Text]" custT="1">
        <dgm:style>
          <a:lnRef idx="1">
            <a:schemeClr val="accent3"/>
          </a:lnRef>
          <a:fillRef idx="3">
            <a:schemeClr val="accent3"/>
          </a:fillRef>
          <a:effectRef idx="2">
            <a:schemeClr val="accent3"/>
          </a:effectRef>
          <a:fontRef idx="minor">
            <a:schemeClr val="lt1"/>
          </a:fontRef>
        </dgm:style>
      </dgm:prSet>
      <dgm:spPr>
        <a:solidFill>
          <a:srgbClr val="A6A6A6"/>
        </a:solidFill>
        <a:ln>
          <a:solidFill>
            <a:srgbClr val="FFFFFF"/>
          </a:solidFill>
        </a:ln>
      </dgm:spPr>
      <dgm:t>
        <a:bodyPr/>
        <a:lstStyle/>
        <a:p>
          <a:r>
            <a:rPr lang="en-US" sz="1200" dirty="0" smtClean="0">
              <a:solidFill>
                <a:srgbClr val="FFFFFF"/>
              </a:solidFill>
            </a:rPr>
            <a:t>DN</a:t>
          </a:r>
          <a:endParaRPr lang="en-US" sz="1200" dirty="0">
            <a:solidFill>
              <a:srgbClr val="FFFFFF"/>
            </a:solidFill>
          </a:endParaRPr>
        </a:p>
      </dgm:t>
    </dgm:pt>
    <dgm:pt modelId="{08A5182B-DD8F-934A-B25E-48CE6980EFA9}" type="parTrans" cxnId="{E604E628-6813-554A-BE1E-A304DFB84763}">
      <dgm:prSet/>
      <dgm:spPr>
        <a:ln>
          <a:solidFill>
            <a:srgbClr val="A5A5A5"/>
          </a:solidFill>
        </a:ln>
      </dgm:spPr>
      <dgm:t>
        <a:bodyPr/>
        <a:lstStyle/>
        <a:p>
          <a:endParaRPr lang="en-US" sz="1200">
            <a:solidFill>
              <a:srgbClr val="FFFFFF"/>
            </a:solidFill>
          </a:endParaRPr>
        </a:p>
      </dgm:t>
    </dgm:pt>
    <dgm:pt modelId="{C2BC595A-A5F7-464D-94FD-2AFC1D655F46}" type="sibTrans" cxnId="{E604E628-6813-554A-BE1E-A304DFB84763}">
      <dgm:prSet/>
      <dgm:spPr/>
      <dgm:t>
        <a:bodyPr/>
        <a:lstStyle/>
        <a:p>
          <a:endParaRPr lang="en-US" sz="1200">
            <a:solidFill>
              <a:srgbClr val="FFFFFF"/>
            </a:solidFill>
          </a:endParaRPr>
        </a:p>
      </dgm:t>
    </dgm:pt>
    <dgm:pt modelId="{76CFAF44-2F8D-974C-9EBA-6CDF21F1A2A0}">
      <dgm:prSet phldrT="[Text]" custT="1">
        <dgm:style>
          <a:lnRef idx="1">
            <a:schemeClr val="accent3"/>
          </a:lnRef>
          <a:fillRef idx="3">
            <a:schemeClr val="accent3"/>
          </a:fillRef>
          <a:effectRef idx="2">
            <a:schemeClr val="accent3"/>
          </a:effectRef>
          <a:fontRef idx="minor">
            <a:schemeClr val="lt1"/>
          </a:fontRef>
        </dgm:style>
      </dgm:prSet>
      <dgm:spPr>
        <a:solidFill>
          <a:srgbClr val="A6A6A6"/>
        </a:solidFill>
        <a:ln>
          <a:solidFill>
            <a:srgbClr val="FFFFFF"/>
          </a:solidFill>
        </a:ln>
      </dgm:spPr>
      <dgm:t>
        <a:bodyPr/>
        <a:lstStyle/>
        <a:p>
          <a:r>
            <a:rPr lang="en-US" sz="1200" dirty="0" smtClean="0">
              <a:solidFill>
                <a:srgbClr val="FFFFFF"/>
              </a:solidFill>
            </a:rPr>
            <a:t>VD2</a:t>
          </a:r>
          <a:endParaRPr lang="en-US" sz="1200" dirty="0">
            <a:solidFill>
              <a:srgbClr val="FFFFFF"/>
            </a:solidFill>
          </a:endParaRPr>
        </a:p>
      </dgm:t>
    </dgm:pt>
    <dgm:pt modelId="{8A45E445-83CD-514A-8514-3F5E36CBB2DE}" type="parTrans" cxnId="{AE8BD1DD-0456-F74E-AACD-5BB435CBCE75}">
      <dgm:prSet/>
      <dgm:spPr>
        <a:ln>
          <a:solidFill>
            <a:srgbClr val="A5A5A5"/>
          </a:solidFill>
        </a:ln>
      </dgm:spPr>
      <dgm:t>
        <a:bodyPr/>
        <a:lstStyle/>
        <a:p>
          <a:endParaRPr lang="en-US" sz="1200">
            <a:solidFill>
              <a:srgbClr val="FFFFFF"/>
            </a:solidFill>
          </a:endParaRPr>
        </a:p>
      </dgm:t>
    </dgm:pt>
    <dgm:pt modelId="{8637EA66-C713-4A48-8AE6-9A0244623AC4}" type="sibTrans" cxnId="{AE8BD1DD-0456-F74E-AACD-5BB435CBCE75}">
      <dgm:prSet/>
      <dgm:spPr/>
      <dgm:t>
        <a:bodyPr/>
        <a:lstStyle/>
        <a:p>
          <a:endParaRPr lang="en-US" sz="1200">
            <a:solidFill>
              <a:srgbClr val="FFFFFF"/>
            </a:solidFill>
          </a:endParaRPr>
        </a:p>
      </dgm:t>
    </dgm:pt>
    <dgm:pt modelId="{8CF43FD5-900E-804B-9290-66AD4C666246}" type="pres">
      <dgm:prSet presAssocID="{371D94CA-026D-0B4D-A304-827FCF253144}" presName="Name0" presStyleCnt="0">
        <dgm:presLayoutVars>
          <dgm:chMax val="1"/>
          <dgm:chPref val="1"/>
          <dgm:dir/>
          <dgm:animOne val="branch"/>
          <dgm:animLvl val="lvl"/>
        </dgm:presLayoutVars>
      </dgm:prSet>
      <dgm:spPr/>
      <dgm:t>
        <a:bodyPr/>
        <a:lstStyle/>
        <a:p>
          <a:endParaRPr lang="en-US"/>
        </a:p>
      </dgm:t>
    </dgm:pt>
    <dgm:pt modelId="{88D56EB3-6638-7345-98AD-B5F361CD5947}" type="pres">
      <dgm:prSet presAssocID="{2ABBCB98-60F2-7D48-AF43-7FDA63AA9ED2}" presName="singleCycle" presStyleCnt="0"/>
      <dgm:spPr/>
      <dgm:t>
        <a:bodyPr/>
        <a:lstStyle/>
        <a:p>
          <a:endParaRPr lang="en-US"/>
        </a:p>
      </dgm:t>
    </dgm:pt>
    <dgm:pt modelId="{192E2CEC-5D65-A04B-BE86-D7F5F20A7236}" type="pres">
      <dgm:prSet presAssocID="{2ABBCB98-60F2-7D48-AF43-7FDA63AA9ED2}" presName="singleCenter" presStyleLbl="node1" presStyleIdx="0" presStyleCnt="4">
        <dgm:presLayoutVars>
          <dgm:chMax val="7"/>
          <dgm:chPref val="7"/>
        </dgm:presLayoutVars>
      </dgm:prSet>
      <dgm:spPr/>
      <dgm:t>
        <a:bodyPr/>
        <a:lstStyle/>
        <a:p>
          <a:endParaRPr lang="en-US"/>
        </a:p>
      </dgm:t>
    </dgm:pt>
    <dgm:pt modelId="{4882EE87-B262-AF48-A214-BEC09D9C79F7}" type="pres">
      <dgm:prSet presAssocID="{E8217B0D-2012-954D-B098-C587127FCD45}" presName="Name56" presStyleLbl="parChTrans1D2" presStyleIdx="0" presStyleCnt="3"/>
      <dgm:spPr/>
      <dgm:t>
        <a:bodyPr/>
        <a:lstStyle/>
        <a:p>
          <a:endParaRPr lang="en-US"/>
        </a:p>
      </dgm:t>
    </dgm:pt>
    <dgm:pt modelId="{BC87D7A5-6913-8F4C-BC9B-8AA98AB39430}" type="pres">
      <dgm:prSet presAssocID="{A02AD2EA-E85D-454D-9B21-45BAED5540D0}" presName="text0" presStyleLbl="node1" presStyleIdx="1" presStyleCnt="4" custScaleX="128470" custScaleY="96659">
        <dgm:presLayoutVars>
          <dgm:bulletEnabled val="1"/>
        </dgm:presLayoutVars>
      </dgm:prSet>
      <dgm:spPr/>
      <dgm:t>
        <a:bodyPr/>
        <a:lstStyle/>
        <a:p>
          <a:endParaRPr lang="en-US"/>
        </a:p>
      </dgm:t>
    </dgm:pt>
    <dgm:pt modelId="{29599BF3-426C-3343-ACBE-D713BBA160CB}" type="pres">
      <dgm:prSet presAssocID="{08A5182B-DD8F-934A-B25E-48CE6980EFA9}" presName="Name56" presStyleLbl="parChTrans1D2" presStyleIdx="1" presStyleCnt="3"/>
      <dgm:spPr/>
      <dgm:t>
        <a:bodyPr/>
        <a:lstStyle/>
        <a:p>
          <a:endParaRPr lang="en-US"/>
        </a:p>
      </dgm:t>
    </dgm:pt>
    <dgm:pt modelId="{C0180D00-9716-D847-9168-ADF03FD1F37F}" type="pres">
      <dgm:prSet presAssocID="{4D8551FE-69F1-7341-8690-5B4CBC219AF7}" presName="text0" presStyleLbl="node1" presStyleIdx="2" presStyleCnt="4" custScaleX="128470" custScaleY="96659">
        <dgm:presLayoutVars>
          <dgm:bulletEnabled val="1"/>
        </dgm:presLayoutVars>
      </dgm:prSet>
      <dgm:spPr/>
      <dgm:t>
        <a:bodyPr/>
        <a:lstStyle/>
        <a:p>
          <a:endParaRPr lang="en-US"/>
        </a:p>
      </dgm:t>
    </dgm:pt>
    <dgm:pt modelId="{3DAB9154-3084-8249-80BA-8A695D7F7314}" type="pres">
      <dgm:prSet presAssocID="{8A45E445-83CD-514A-8514-3F5E36CBB2DE}" presName="Name56" presStyleLbl="parChTrans1D2" presStyleIdx="2" presStyleCnt="3"/>
      <dgm:spPr/>
      <dgm:t>
        <a:bodyPr/>
        <a:lstStyle/>
        <a:p>
          <a:endParaRPr lang="en-US"/>
        </a:p>
      </dgm:t>
    </dgm:pt>
    <dgm:pt modelId="{AA6EDA57-806E-6F42-AB99-6284557B450F}" type="pres">
      <dgm:prSet presAssocID="{76CFAF44-2F8D-974C-9EBA-6CDF21F1A2A0}" presName="text0" presStyleLbl="node1" presStyleIdx="3" presStyleCnt="4" custScaleX="128470" custScaleY="96659">
        <dgm:presLayoutVars>
          <dgm:bulletEnabled val="1"/>
        </dgm:presLayoutVars>
      </dgm:prSet>
      <dgm:spPr/>
      <dgm:t>
        <a:bodyPr/>
        <a:lstStyle/>
        <a:p>
          <a:endParaRPr lang="en-US"/>
        </a:p>
      </dgm:t>
    </dgm:pt>
  </dgm:ptLst>
  <dgm:cxnLst>
    <dgm:cxn modelId="{AF10629D-C55F-244D-892F-29A1DA68F9B0}" srcId="{2ABBCB98-60F2-7D48-AF43-7FDA63AA9ED2}" destId="{A02AD2EA-E85D-454D-9B21-45BAED5540D0}" srcOrd="0" destOrd="0" parTransId="{E8217B0D-2012-954D-B098-C587127FCD45}" sibTransId="{E24B824E-4B77-1644-A1AE-DCC044EA18DF}"/>
    <dgm:cxn modelId="{DF788054-7B52-D748-A0FA-6FFE99B46E50}" type="presOf" srcId="{4D8551FE-69F1-7341-8690-5B4CBC219AF7}" destId="{C0180D00-9716-D847-9168-ADF03FD1F37F}" srcOrd="0" destOrd="0" presId="urn:microsoft.com/office/officeart/2008/layout/RadialCluster"/>
    <dgm:cxn modelId="{A2E9EFC3-521B-9649-8552-72C2995849FF}" srcId="{371D94CA-026D-0B4D-A304-827FCF253144}" destId="{2ABBCB98-60F2-7D48-AF43-7FDA63AA9ED2}" srcOrd="0" destOrd="0" parTransId="{21254F81-3455-4345-B948-E602C158590F}" sibTransId="{5A182847-6748-0843-9C1B-7C231C43B434}"/>
    <dgm:cxn modelId="{CCE24FD7-1CBE-D848-8444-CAB3570DBA74}" type="presOf" srcId="{2ABBCB98-60F2-7D48-AF43-7FDA63AA9ED2}" destId="{192E2CEC-5D65-A04B-BE86-D7F5F20A7236}" srcOrd="0" destOrd="0" presId="urn:microsoft.com/office/officeart/2008/layout/RadialCluster"/>
    <dgm:cxn modelId="{AC2A991A-BE7D-984E-8263-171F9CB5E218}" type="presOf" srcId="{8A45E445-83CD-514A-8514-3F5E36CBB2DE}" destId="{3DAB9154-3084-8249-80BA-8A695D7F7314}" srcOrd="0" destOrd="0" presId="urn:microsoft.com/office/officeart/2008/layout/RadialCluster"/>
    <dgm:cxn modelId="{AD353583-35DF-BF44-A905-4DAEAAEA851A}" type="presOf" srcId="{A02AD2EA-E85D-454D-9B21-45BAED5540D0}" destId="{BC87D7A5-6913-8F4C-BC9B-8AA98AB39430}" srcOrd="0" destOrd="0" presId="urn:microsoft.com/office/officeart/2008/layout/RadialCluster"/>
    <dgm:cxn modelId="{AE8BD1DD-0456-F74E-AACD-5BB435CBCE75}" srcId="{2ABBCB98-60F2-7D48-AF43-7FDA63AA9ED2}" destId="{76CFAF44-2F8D-974C-9EBA-6CDF21F1A2A0}" srcOrd="2" destOrd="0" parTransId="{8A45E445-83CD-514A-8514-3F5E36CBB2DE}" sibTransId="{8637EA66-C713-4A48-8AE6-9A0244623AC4}"/>
    <dgm:cxn modelId="{8070D273-1D57-7B4C-A6CF-86B07900AAF2}" type="presOf" srcId="{E8217B0D-2012-954D-B098-C587127FCD45}" destId="{4882EE87-B262-AF48-A214-BEC09D9C79F7}" srcOrd="0" destOrd="0" presId="urn:microsoft.com/office/officeart/2008/layout/RadialCluster"/>
    <dgm:cxn modelId="{786500E4-896B-AF4E-A9E5-C7D7EBAB6B0B}" type="presOf" srcId="{76CFAF44-2F8D-974C-9EBA-6CDF21F1A2A0}" destId="{AA6EDA57-806E-6F42-AB99-6284557B450F}" srcOrd="0" destOrd="0" presId="urn:microsoft.com/office/officeart/2008/layout/RadialCluster"/>
    <dgm:cxn modelId="{DF7A09B6-807E-904C-A441-6508CEA36E82}" type="presOf" srcId="{08A5182B-DD8F-934A-B25E-48CE6980EFA9}" destId="{29599BF3-426C-3343-ACBE-D713BBA160CB}" srcOrd="0" destOrd="0" presId="urn:microsoft.com/office/officeart/2008/layout/RadialCluster"/>
    <dgm:cxn modelId="{E604E628-6813-554A-BE1E-A304DFB84763}" srcId="{2ABBCB98-60F2-7D48-AF43-7FDA63AA9ED2}" destId="{4D8551FE-69F1-7341-8690-5B4CBC219AF7}" srcOrd="1" destOrd="0" parTransId="{08A5182B-DD8F-934A-B25E-48CE6980EFA9}" sibTransId="{C2BC595A-A5F7-464D-94FD-2AFC1D655F46}"/>
    <dgm:cxn modelId="{E51035B9-0630-FE4C-A2E4-CE8C173FD7D8}" type="presOf" srcId="{371D94CA-026D-0B4D-A304-827FCF253144}" destId="{8CF43FD5-900E-804B-9290-66AD4C666246}" srcOrd="0" destOrd="0" presId="urn:microsoft.com/office/officeart/2008/layout/RadialCluster"/>
    <dgm:cxn modelId="{D095EDA2-3DF6-8148-9B96-0928FE808126}" type="presParOf" srcId="{8CF43FD5-900E-804B-9290-66AD4C666246}" destId="{88D56EB3-6638-7345-98AD-B5F361CD5947}" srcOrd="0" destOrd="0" presId="urn:microsoft.com/office/officeart/2008/layout/RadialCluster"/>
    <dgm:cxn modelId="{0A1AF5C0-F047-6F41-B62B-F3ECDC81E0B9}" type="presParOf" srcId="{88D56EB3-6638-7345-98AD-B5F361CD5947}" destId="{192E2CEC-5D65-A04B-BE86-D7F5F20A7236}" srcOrd="0" destOrd="0" presId="urn:microsoft.com/office/officeart/2008/layout/RadialCluster"/>
    <dgm:cxn modelId="{36EC911E-7756-654A-BE69-947DFEFEAA23}" type="presParOf" srcId="{88D56EB3-6638-7345-98AD-B5F361CD5947}" destId="{4882EE87-B262-AF48-A214-BEC09D9C79F7}" srcOrd="1" destOrd="0" presId="urn:microsoft.com/office/officeart/2008/layout/RadialCluster"/>
    <dgm:cxn modelId="{2F0C83E0-D310-3940-AF52-A0D71E2B7F12}" type="presParOf" srcId="{88D56EB3-6638-7345-98AD-B5F361CD5947}" destId="{BC87D7A5-6913-8F4C-BC9B-8AA98AB39430}" srcOrd="2" destOrd="0" presId="urn:microsoft.com/office/officeart/2008/layout/RadialCluster"/>
    <dgm:cxn modelId="{BFD96CA5-188F-2E4E-A81B-A1780DAB70E7}" type="presParOf" srcId="{88D56EB3-6638-7345-98AD-B5F361CD5947}" destId="{29599BF3-426C-3343-ACBE-D713BBA160CB}" srcOrd="3" destOrd="0" presId="urn:microsoft.com/office/officeart/2008/layout/RadialCluster"/>
    <dgm:cxn modelId="{4033A6B9-6F0D-6047-97B4-AD59A4739733}" type="presParOf" srcId="{88D56EB3-6638-7345-98AD-B5F361CD5947}" destId="{C0180D00-9716-D847-9168-ADF03FD1F37F}" srcOrd="4" destOrd="0" presId="urn:microsoft.com/office/officeart/2008/layout/RadialCluster"/>
    <dgm:cxn modelId="{2C65EE6E-EF74-B649-B289-2FF888C9C457}" type="presParOf" srcId="{88D56EB3-6638-7345-98AD-B5F361CD5947}" destId="{3DAB9154-3084-8249-80BA-8A695D7F7314}" srcOrd="5" destOrd="0" presId="urn:microsoft.com/office/officeart/2008/layout/RadialCluster"/>
    <dgm:cxn modelId="{DBF61F57-157E-E244-8FC8-557904C75FFB}" type="presParOf" srcId="{88D56EB3-6638-7345-98AD-B5F361CD5947}" destId="{AA6EDA57-806E-6F42-AB99-6284557B450F}"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612F4A-D183-0440-A4D7-9F7AC15E068A}" type="doc">
      <dgm:prSet loTypeId="urn:microsoft.com/office/officeart/2008/layout/RadialCluster" loCatId="" qsTypeId="urn:microsoft.com/office/officeart/2005/8/quickstyle/simple3" qsCatId="simple" csTypeId="urn:microsoft.com/office/officeart/2005/8/colors/accent5_2" csCatId="accent5" phldr="1"/>
      <dgm:spPr/>
      <dgm:t>
        <a:bodyPr/>
        <a:lstStyle/>
        <a:p>
          <a:endParaRPr lang="en-US"/>
        </a:p>
      </dgm:t>
    </dgm:pt>
    <dgm:pt modelId="{0B4D9472-556C-8048-BE41-3FEA3A9E7B98}">
      <dgm:prSet phldrT="[Text]" custT="1">
        <dgm:style>
          <a:lnRef idx="1">
            <a:schemeClr val="accent3"/>
          </a:lnRef>
          <a:fillRef idx="3">
            <a:schemeClr val="accent3"/>
          </a:fillRef>
          <a:effectRef idx="2">
            <a:schemeClr val="accent3"/>
          </a:effectRef>
          <a:fontRef idx="minor">
            <a:schemeClr val="lt1"/>
          </a:fontRef>
        </dgm:style>
      </dgm:prSet>
      <dgm:spPr>
        <a:solidFill>
          <a:srgbClr val="A6A6A6"/>
        </a:solidFill>
        <a:ln>
          <a:solidFill>
            <a:srgbClr val="FFFFFF"/>
          </a:solidFill>
        </a:ln>
      </dgm:spPr>
      <dgm:t>
        <a:bodyPr/>
        <a:lstStyle/>
        <a:p>
          <a:r>
            <a:rPr lang="en-US" sz="1200" dirty="0" smtClean="0">
              <a:solidFill>
                <a:schemeClr val="bg1"/>
              </a:solidFill>
            </a:rPr>
            <a:t>Disease</a:t>
          </a:r>
          <a:endParaRPr lang="en-US" sz="1200" dirty="0">
            <a:solidFill>
              <a:schemeClr val="bg1"/>
            </a:solidFill>
          </a:endParaRPr>
        </a:p>
      </dgm:t>
    </dgm:pt>
    <dgm:pt modelId="{D7227FED-D9DE-0348-BA9F-1B94D715A227}" type="parTrans" cxnId="{DFF2C135-C5F1-7F48-82CF-23F695F77071}">
      <dgm:prSet/>
      <dgm:spPr/>
      <dgm:t>
        <a:bodyPr/>
        <a:lstStyle/>
        <a:p>
          <a:endParaRPr lang="en-US" sz="1200">
            <a:solidFill>
              <a:schemeClr val="bg1"/>
            </a:solidFill>
          </a:endParaRPr>
        </a:p>
      </dgm:t>
    </dgm:pt>
    <dgm:pt modelId="{375D1C46-8B58-D244-8168-2E39B0348130}" type="sibTrans" cxnId="{DFF2C135-C5F1-7F48-82CF-23F695F77071}">
      <dgm:prSet/>
      <dgm:spPr/>
      <dgm:t>
        <a:bodyPr/>
        <a:lstStyle/>
        <a:p>
          <a:endParaRPr lang="en-US" sz="1200">
            <a:solidFill>
              <a:schemeClr val="bg1"/>
            </a:solidFill>
          </a:endParaRPr>
        </a:p>
      </dgm:t>
    </dgm:pt>
    <dgm:pt modelId="{7AB16235-AA40-AB44-9138-D93A448C7AB4}">
      <dgm:prSet phldrT="[Text]" custT="1"/>
      <dgm:spPr>
        <a:solidFill>
          <a:srgbClr val="128AC5"/>
        </a:solidFill>
        <a:effectLst/>
      </dgm:spPr>
      <dgm:t>
        <a:bodyPr/>
        <a:lstStyle/>
        <a:p>
          <a:r>
            <a:rPr lang="en-US" sz="1200" dirty="0" smtClean="0">
              <a:solidFill>
                <a:schemeClr val="bg1"/>
              </a:solidFill>
            </a:rPr>
            <a:t>Control</a:t>
          </a:r>
          <a:endParaRPr lang="en-US" sz="1200" dirty="0">
            <a:solidFill>
              <a:schemeClr val="bg1"/>
            </a:solidFill>
          </a:endParaRPr>
        </a:p>
      </dgm:t>
    </dgm:pt>
    <dgm:pt modelId="{AF4489B7-E402-A142-AA12-4C9D3A7C97B9}" type="parTrans" cxnId="{0DBE29AA-8826-F040-B245-AF8F59921354}">
      <dgm:prSet/>
      <dgm:spPr/>
      <dgm:t>
        <a:bodyPr/>
        <a:lstStyle/>
        <a:p>
          <a:endParaRPr lang="en-US" sz="1200">
            <a:solidFill>
              <a:schemeClr val="bg1"/>
            </a:solidFill>
          </a:endParaRPr>
        </a:p>
      </dgm:t>
    </dgm:pt>
    <dgm:pt modelId="{2F5A8BC9-A552-C445-86A0-B8A4B15D569F}" type="sibTrans" cxnId="{0DBE29AA-8826-F040-B245-AF8F59921354}">
      <dgm:prSet/>
      <dgm:spPr/>
      <dgm:t>
        <a:bodyPr/>
        <a:lstStyle/>
        <a:p>
          <a:endParaRPr lang="en-US" sz="1200">
            <a:solidFill>
              <a:schemeClr val="bg1"/>
            </a:solidFill>
          </a:endParaRPr>
        </a:p>
      </dgm:t>
    </dgm:pt>
    <dgm:pt modelId="{467081A8-3448-A84F-B944-7C2447687FAA}">
      <dgm:prSet phldrT="[Text]" custT="1"/>
      <dgm:spPr>
        <a:solidFill>
          <a:srgbClr val="53A835"/>
        </a:solidFill>
        <a:effectLst/>
      </dgm:spPr>
      <dgm:t>
        <a:bodyPr/>
        <a:lstStyle/>
        <a:p>
          <a:r>
            <a:rPr lang="en-US" sz="1200" dirty="0" smtClean="0">
              <a:solidFill>
                <a:schemeClr val="bg1"/>
              </a:solidFill>
            </a:rPr>
            <a:t>GFD</a:t>
          </a:r>
          <a:endParaRPr lang="en-US" sz="1200" dirty="0">
            <a:solidFill>
              <a:schemeClr val="bg1"/>
            </a:solidFill>
          </a:endParaRPr>
        </a:p>
      </dgm:t>
    </dgm:pt>
    <dgm:pt modelId="{B7AB56D4-6892-E142-AD17-6DDD02A7E89E}" type="parTrans" cxnId="{6BD492C5-8796-1E44-85D1-A5C8C75E9FFC}">
      <dgm:prSet/>
      <dgm:spPr>
        <a:ln>
          <a:solidFill>
            <a:srgbClr val="52A734"/>
          </a:solidFill>
        </a:ln>
      </dgm:spPr>
      <dgm:t>
        <a:bodyPr/>
        <a:lstStyle/>
        <a:p>
          <a:endParaRPr lang="en-US" sz="1200">
            <a:solidFill>
              <a:schemeClr val="bg1"/>
            </a:solidFill>
          </a:endParaRPr>
        </a:p>
      </dgm:t>
    </dgm:pt>
    <dgm:pt modelId="{8318DF38-5B49-BB46-84BB-05A03298FF9D}" type="sibTrans" cxnId="{6BD492C5-8796-1E44-85D1-A5C8C75E9FFC}">
      <dgm:prSet/>
      <dgm:spPr/>
      <dgm:t>
        <a:bodyPr/>
        <a:lstStyle/>
        <a:p>
          <a:endParaRPr lang="en-US" sz="1200">
            <a:solidFill>
              <a:schemeClr val="bg1"/>
            </a:solidFill>
          </a:endParaRPr>
        </a:p>
      </dgm:t>
    </dgm:pt>
    <dgm:pt modelId="{37B30627-B450-154A-88A7-86EECDE3E119}">
      <dgm:prSet phldrT="[Text]" custT="1">
        <dgm:style>
          <a:lnRef idx="1">
            <a:schemeClr val="accent2"/>
          </a:lnRef>
          <a:fillRef idx="3">
            <a:schemeClr val="accent2"/>
          </a:fillRef>
          <a:effectRef idx="2">
            <a:schemeClr val="accent2"/>
          </a:effectRef>
          <a:fontRef idx="minor">
            <a:schemeClr val="lt1"/>
          </a:fontRef>
        </dgm:style>
      </dgm:prSet>
      <dgm:spPr>
        <a:solidFill>
          <a:srgbClr val="D53B2C"/>
        </a:solidFill>
      </dgm:spPr>
      <dgm:t>
        <a:bodyPr/>
        <a:lstStyle/>
        <a:p>
          <a:r>
            <a:rPr lang="en-US" sz="1200" dirty="0" smtClean="0">
              <a:solidFill>
                <a:schemeClr val="bg1"/>
              </a:solidFill>
            </a:rPr>
            <a:t>Active</a:t>
          </a:r>
          <a:endParaRPr lang="en-US" sz="1200" dirty="0">
            <a:solidFill>
              <a:schemeClr val="bg1"/>
            </a:solidFill>
          </a:endParaRPr>
        </a:p>
      </dgm:t>
    </dgm:pt>
    <dgm:pt modelId="{DAFAEED5-5FA0-E54D-A70F-89875F21CD04}" type="parTrans" cxnId="{338304BB-4522-2A47-85B4-D77976796278}">
      <dgm:prSet/>
      <dgm:spPr>
        <a:ln>
          <a:solidFill>
            <a:srgbClr val="D53B2C"/>
          </a:solidFill>
        </a:ln>
      </dgm:spPr>
      <dgm:t>
        <a:bodyPr/>
        <a:lstStyle/>
        <a:p>
          <a:endParaRPr lang="en-US" sz="1200">
            <a:solidFill>
              <a:schemeClr val="bg1"/>
            </a:solidFill>
          </a:endParaRPr>
        </a:p>
      </dgm:t>
    </dgm:pt>
    <dgm:pt modelId="{E4272E28-DC11-944D-9F0C-246CB3C600BF}" type="sibTrans" cxnId="{338304BB-4522-2A47-85B4-D77976796278}">
      <dgm:prSet/>
      <dgm:spPr/>
      <dgm:t>
        <a:bodyPr/>
        <a:lstStyle/>
        <a:p>
          <a:endParaRPr lang="en-US" sz="1200">
            <a:solidFill>
              <a:schemeClr val="bg1"/>
            </a:solidFill>
          </a:endParaRPr>
        </a:p>
      </dgm:t>
    </dgm:pt>
    <dgm:pt modelId="{022CC920-AED7-EA49-AD08-2297FC796388}" type="pres">
      <dgm:prSet presAssocID="{83612F4A-D183-0440-A4D7-9F7AC15E068A}" presName="Name0" presStyleCnt="0">
        <dgm:presLayoutVars>
          <dgm:chMax val="1"/>
          <dgm:chPref val="1"/>
          <dgm:dir/>
          <dgm:animOne val="branch"/>
          <dgm:animLvl val="lvl"/>
        </dgm:presLayoutVars>
      </dgm:prSet>
      <dgm:spPr/>
      <dgm:t>
        <a:bodyPr/>
        <a:lstStyle/>
        <a:p>
          <a:endParaRPr lang="en-US"/>
        </a:p>
      </dgm:t>
    </dgm:pt>
    <dgm:pt modelId="{49057309-9A1A-DB49-89AB-215767BC2114}" type="pres">
      <dgm:prSet presAssocID="{0B4D9472-556C-8048-BE41-3FEA3A9E7B98}" presName="singleCycle" presStyleCnt="0"/>
      <dgm:spPr/>
      <dgm:t>
        <a:bodyPr/>
        <a:lstStyle/>
        <a:p>
          <a:endParaRPr lang="en-US"/>
        </a:p>
      </dgm:t>
    </dgm:pt>
    <dgm:pt modelId="{4A425078-C6C8-9542-8287-4A766E7E3EC2}" type="pres">
      <dgm:prSet presAssocID="{0B4D9472-556C-8048-BE41-3FEA3A9E7B98}" presName="singleCenter" presStyleLbl="node1" presStyleIdx="0" presStyleCnt="4" custLinFactNeighborX="-474" custLinFactNeighborY="-949">
        <dgm:presLayoutVars>
          <dgm:chMax val="7"/>
          <dgm:chPref val="7"/>
        </dgm:presLayoutVars>
      </dgm:prSet>
      <dgm:spPr/>
      <dgm:t>
        <a:bodyPr/>
        <a:lstStyle/>
        <a:p>
          <a:endParaRPr lang="en-US"/>
        </a:p>
      </dgm:t>
    </dgm:pt>
    <dgm:pt modelId="{26CF71A4-36A4-7341-8705-40C2F18B8CF6}" type="pres">
      <dgm:prSet presAssocID="{AF4489B7-E402-A142-AA12-4C9D3A7C97B9}" presName="Name56" presStyleLbl="parChTrans1D2" presStyleIdx="0" presStyleCnt="3"/>
      <dgm:spPr/>
      <dgm:t>
        <a:bodyPr/>
        <a:lstStyle/>
        <a:p>
          <a:endParaRPr lang="en-US"/>
        </a:p>
      </dgm:t>
    </dgm:pt>
    <dgm:pt modelId="{5387C6D9-0B47-0E4E-A9DE-BCB8CA63EBEA}" type="pres">
      <dgm:prSet presAssocID="{7AB16235-AA40-AB44-9138-D93A448C7AB4}" presName="text0" presStyleLbl="node1" presStyleIdx="1" presStyleCnt="4" custScaleX="122419" custScaleY="99209">
        <dgm:presLayoutVars>
          <dgm:bulletEnabled val="1"/>
        </dgm:presLayoutVars>
      </dgm:prSet>
      <dgm:spPr/>
      <dgm:t>
        <a:bodyPr/>
        <a:lstStyle/>
        <a:p>
          <a:endParaRPr lang="en-US"/>
        </a:p>
      </dgm:t>
    </dgm:pt>
    <dgm:pt modelId="{877D0A54-2E90-5040-8F77-C2EBC4EBE7BD}" type="pres">
      <dgm:prSet presAssocID="{B7AB56D4-6892-E142-AD17-6DDD02A7E89E}" presName="Name56" presStyleLbl="parChTrans1D2" presStyleIdx="1" presStyleCnt="3"/>
      <dgm:spPr/>
      <dgm:t>
        <a:bodyPr/>
        <a:lstStyle/>
        <a:p>
          <a:endParaRPr lang="en-US"/>
        </a:p>
      </dgm:t>
    </dgm:pt>
    <dgm:pt modelId="{32D6C2F6-2754-3D49-81F3-F785F12516E3}" type="pres">
      <dgm:prSet presAssocID="{467081A8-3448-A84F-B944-7C2447687FAA}" presName="text0" presStyleLbl="node1" presStyleIdx="2" presStyleCnt="4" custScaleX="122419" custScaleY="99209">
        <dgm:presLayoutVars>
          <dgm:bulletEnabled val="1"/>
        </dgm:presLayoutVars>
      </dgm:prSet>
      <dgm:spPr/>
      <dgm:t>
        <a:bodyPr/>
        <a:lstStyle/>
        <a:p>
          <a:endParaRPr lang="en-US"/>
        </a:p>
      </dgm:t>
    </dgm:pt>
    <dgm:pt modelId="{5C3561B9-E218-294C-A718-A085A491F826}" type="pres">
      <dgm:prSet presAssocID="{DAFAEED5-5FA0-E54D-A70F-89875F21CD04}" presName="Name56" presStyleLbl="parChTrans1D2" presStyleIdx="2" presStyleCnt="3"/>
      <dgm:spPr/>
      <dgm:t>
        <a:bodyPr/>
        <a:lstStyle/>
        <a:p>
          <a:endParaRPr lang="en-US"/>
        </a:p>
      </dgm:t>
    </dgm:pt>
    <dgm:pt modelId="{4BEAA667-2A11-8B4E-8099-B9555C80492B}" type="pres">
      <dgm:prSet presAssocID="{37B30627-B450-154A-88A7-86EECDE3E119}" presName="text0" presStyleLbl="node1" presStyleIdx="3" presStyleCnt="4" custScaleX="122419" custScaleY="99209">
        <dgm:presLayoutVars>
          <dgm:bulletEnabled val="1"/>
        </dgm:presLayoutVars>
      </dgm:prSet>
      <dgm:spPr/>
      <dgm:t>
        <a:bodyPr/>
        <a:lstStyle/>
        <a:p>
          <a:endParaRPr lang="en-US"/>
        </a:p>
      </dgm:t>
    </dgm:pt>
  </dgm:ptLst>
  <dgm:cxnLst>
    <dgm:cxn modelId="{DC5A1714-3281-3145-9969-002C2AE9E4C9}" type="presOf" srcId="{37B30627-B450-154A-88A7-86EECDE3E119}" destId="{4BEAA667-2A11-8B4E-8099-B9555C80492B}" srcOrd="0" destOrd="0" presId="urn:microsoft.com/office/officeart/2008/layout/RadialCluster"/>
    <dgm:cxn modelId="{EF1CDFF8-B9A3-DC4B-B5D8-B857CA93575C}" type="presOf" srcId="{AF4489B7-E402-A142-AA12-4C9D3A7C97B9}" destId="{26CF71A4-36A4-7341-8705-40C2F18B8CF6}" srcOrd="0" destOrd="0" presId="urn:microsoft.com/office/officeart/2008/layout/RadialCluster"/>
    <dgm:cxn modelId="{CD691FF8-C508-0440-9027-D3B3EDB73A5F}" type="presOf" srcId="{DAFAEED5-5FA0-E54D-A70F-89875F21CD04}" destId="{5C3561B9-E218-294C-A718-A085A491F826}" srcOrd="0" destOrd="0" presId="urn:microsoft.com/office/officeart/2008/layout/RadialCluster"/>
    <dgm:cxn modelId="{6BD492C5-8796-1E44-85D1-A5C8C75E9FFC}" srcId="{0B4D9472-556C-8048-BE41-3FEA3A9E7B98}" destId="{467081A8-3448-A84F-B944-7C2447687FAA}" srcOrd="1" destOrd="0" parTransId="{B7AB56D4-6892-E142-AD17-6DDD02A7E89E}" sibTransId="{8318DF38-5B49-BB46-84BB-05A03298FF9D}"/>
    <dgm:cxn modelId="{F1125250-7A50-AE44-9115-6D5232036D4D}" type="presOf" srcId="{B7AB56D4-6892-E142-AD17-6DDD02A7E89E}" destId="{877D0A54-2E90-5040-8F77-C2EBC4EBE7BD}" srcOrd="0" destOrd="0" presId="urn:microsoft.com/office/officeart/2008/layout/RadialCluster"/>
    <dgm:cxn modelId="{4C2E7FEF-5C9F-944F-86BB-E4F27732E4DA}" type="presOf" srcId="{7AB16235-AA40-AB44-9138-D93A448C7AB4}" destId="{5387C6D9-0B47-0E4E-A9DE-BCB8CA63EBEA}" srcOrd="0" destOrd="0" presId="urn:microsoft.com/office/officeart/2008/layout/RadialCluster"/>
    <dgm:cxn modelId="{DFC2BC1B-7FAD-F04B-9A3E-96289C030593}" type="presOf" srcId="{83612F4A-D183-0440-A4D7-9F7AC15E068A}" destId="{022CC920-AED7-EA49-AD08-2297FC796388}" srcOrd="0" destOrd="0" presId="urn:microsoft.com/office/officeart/2008/layout/RadialCluster"/>
    <dgm:cxn modelId="{0DBE29AA-8826-F040-B245-AF8F59921354}" srcId="{0B4D9472-556C-8048-BE41-3FEA3A9E7B98}" destId="{7AB16235-AA40-AB44-9138-D93A448C7AB4}" srcOrd="0" destOrd="0" parTransId="{AF4489B7-E402-A142-AA12-4C9D3A7C97B9}" sibTransId="{2F5A8BC9-A552-C445-86A0-B8A4B15D569F}"/>
    <dgm:cxn modelId="{62D13D0D-3216-E643-B677-3A19C287F4E2}" type="presOf" srcId="{467081A8-3448-A84F-B944-7C2447687FAA}" destId="{32D6C2F6-2754-3D49-81F3-F785F12516E3}" srcOrd="0" destOrd="0" presId="urn:microsoft.com/office/officeart/2008/layout/RadialCluster"/>
    <dgm:cxn modelId="{EB3BD42A-40B2-514E-8FCB-CCB850995541}" type="presOf" srcId="{0B4D9472-556C-8048-BE41-3FEA3A9E7B98}" destId="{4A425078-C6C8-9542-8287-4A766E7E3EC2}" srcOrd="0" destOrd="0" presId="urn:microsoft.com/office/officeart/2008/layout/RadialCluster"/>
    <dgm:cxn modelId="{338304BB-4522-2A47-85B4-D77976796278}" srcId="{0B4D9472-556C-8048-BE41-3FEA3A9E7B98}" destId="{37B30627-B450-154A-88A7-86EECDE3E119}" srcOrd="2" destOrd="0" parTransId="{DAFAEED5-5FA0-E54D-A70F-89875F21CD04}" sibTransId="{E4272E28-DC11-944D-9F0C-246CB3C600BF}"/>
    <dgm:cxn modelId="{DFF2C135-C5F1-7F48-82CF-23F695F77071}" srcId="{83612F4A-D183-0440-A4D7-9F7AC15E068A}" destId="{0B4D9472-556C-8048-BE41-3FEA3A9E7B98}" srcOrd="0" destOrd="0" parTransId="{D7227FED-D9DE-0348-BA9F-1B94D715A227}" sibTransId="{375D1C46-8B58-D244-8168-2E39B0348130}"/>
    <dgm:cxn modelId="{D46ABD11-6C60-964F-8DF4-22B6F0E65990}" type="presParOf" srcId="{022CC920-AED7-EA49-AD08-2297FC796388}" destId="{49057309-9A1A-DB49-89AB-215767BC2114}" srcOrd="0" destOrd="0" presId="urn:microsoft.com/office/officeart/2008/layout/RadialCluster"/>
    <dgm:cxn modelId="{8FEFBEDD-7019-5347-A648-79635DBF4886}" type="presParOf" srcId="{49057309-9A1A-DB49-89AB-215767BC2114}" destId="{4A425078-C6C8-9542-8287-4A766E7E3EC2}" srcOrd="0" destOrd="0" presId="urn:microsoft.com/office/officeart/2008/layout/RadialCluster"/>
    <dgm:cxn modelId="{240325D2-413E-C44F-8230-1AAAF7257B1A}" type="presParOf" srcId="{49057309-9A1A-DB49-89AB-215767BC2114}" destId="{26CF71A4-36A4-7341-8705-40C2F18B8CF6}" srcOrd="1" destOrd="0" presId="urn:microsoft.com/office/officeart/2008/layout/RadialCluster"/>
    <dgm:cxn modelId="{8F1FDC2C-897C-A24E-B0DF-9C57C64DCE02}" type="presParOf" srcId="{49057309-9A1A-DB49-89AB-215767BC2114}" destId="{5387C6D9-0B47-0E4E-A9DE-BCB8CA63EBEA}" srcOrd="2" destOrd="0" presId="urn:microsoft.com/office/officeart/2008/layout/RadialCluster"/>
    <dgm:cxn modelId="{251C5A74-1C4C-7043-91E6-66ABA8B24054}" type="presParOf" srcId="{49057309-9A1A-DB49-89AB-215767BC2114}" destId="{877D0A54-2E90-5040-8F77-C2EBC4EBE7BD}" srcOrd="3" destOrd="0" presId="urn:microsoft.com/office/officeart/2008/layout/RadialCluster"/>
    <dgm:cxn modelId="{025B568F-C287-AF4A-A2E3-203BB46F5CB0}" type="presParOf" srcId="{49057309-9A1A-DB49-89AB-215767BC2114}" destId="{32D6C2F6-2754-3D49-81F3-F785F12516E3}" srcOrd="4" destOrd="0" presId="urn:microsoft.com/office/officeart/2008/layout/RadialCluster"/>
    <dgm:cxn modelId="{28012289-C360-1648-8CF7-833D9E76DF26}" type="presParOf" srcId="{49057309-9A1A-DB49-89AB-215767BC2114}" destId="{5C3561B9-E218-294C-A718-A085A491F826}" srcOrd="5" destOrd="0" presId="urn:microsoft.com/office/officeart/2008/layout/RadialCluster"/>
    <dgm:cxn modelId="{BC391FFD-7FAC-B245-B001-E2B21FF55167}" type="presParOf" srcId="{49057309-9A1A-DB49-89AB-215767BC2114}" destId="{4BEAA667-2A11-8B4E-8099-B9555C80492B}" srcOrd="6" destOrd="0" presId="urn:microsoft.com/office/officeart/2008/layout/RadialCluster"/>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7DC8D-36A1-1541-9988-43A8E26D1DAD}">
      <dsp:nvSpPr>
        <dsp:cNvPr id="0" name=""/>
        <dsp:cNvSpPr/>
      </dsp:nvSpPr>
      <dsp:spPr>
        <a:xfrm>
          <a:off x="1052075" y="935514"/>
          <a:ext cx="801869" cy="801869"/>
        </a:xfrm>
        <a:prstGeom prst="roundRect">
          <a:avLst/>
        </a:prstGeom>
        <a:solidFill>
          <a:srgbClr val="A6A6A6"/>
        </a:solidFill>
        <a:ln w="9525" cap="flat" cmpd="sng" algn="ctr">
          <a:solidFill>
            <a:schemeClr val="bg1"/>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Tissue</a:t>
          </a:r>
          <a:endParaRPr lang="en-US" sz="1200" kern="1200" dirty="0">
            <a:solidFill>
              <a:srgbClr val="FFFFFF"/>
            </a:solidFill>
          </a:endParaRPr>
        </a:p>
      </dsp:txBody>
      <dsp:txXfrm>
        <a:off x="1091219" y="974658"/>
        <a:ext cx="723581" cy="723581"/>
      </dsp:txXfrm>
    </dsp:sp>
    <dsp:sp modelId="{1DEE8540-2208-474D-BF0E-73C4F41A5725}">
      <dsp:nvSpPr>
        <dsp:cNvPr id="0" name=""/>
        <dsp:cNvSpPr/>
      </dsp:nvSpPr>
      <dsp:spPr>
        <a:xfrm rot="16200000">
          <a:off x="1254958" y="737462"/>
          <a:ext cx="396103" cy="0"/>
        </a:xfrm>
        <a:custGeom>
          <a:avLst/>
          <a:gdLst/>
          <a:ahLst/>
          <a:cxnLst/>
          <a:rect l="0" t="0" r="0" b="0"/>
          <a:pathLst>
            <a:path>
              <a:moveTo>
                <a:pt x="0" y="0"/>
              </a:moveTo>
              <a:lnTo>
                <a:pt x="396103"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EB0B8E-22A2-9F4D-A9DE-79344BEBEF90}">
      <dsp:nvSpPr>
        <dsp:cNvPr id="0" name=""/>
        <dsp:cNvSpPr/>
      </dsp:nvSpPr>
      <dsp:spPr>
        <a:xfrm>
          <a:off x="1107973" y="-1699"/>
          <a:ext cx="690073" cy="541109"/>
        </a:xfrm>
        <a:prstGeom prst="roundRect">
          <a:avLst/>
        </a:prstGeom>
        <a:solidFill>
          <a:srgbClr val="80387C"/>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Blood</a:t>
          </a:r>
          <a:endParaRPr lang="en-US" sz="1200" kern="1200" dirty="0">
            <a:solidFill>
              <a:srgbClr val="FFFFFF"/>
            </a:solidFill>
          </a:endParaRPr>
        </a:p>
      </dsp:txBody>
      <dsp:txXfrm>
        <a:off x="1134388" y="24716"/>
        <a:ext cx="637243" cy="488279"/>
      </dsp:txXfrm>
    </dsp:sp>
    <dsp:sp modelId="{9B111F4A-F6E3-EE44-8E8D-139AB362BC14}">
      <dsp:nvSpPr>
        <dsp:cNvPr id="0" name=""/>
        <dsp:cNvSpPr/>
      </dsp:nvSpPr>
      <dsp:spPr>
        <a:xfrm rot="5400000">
          <a:off x="1254958" y="1935435"/>
          <a:ext cx="396103" cy="0"/>
        </a:xfrm>
        <a:custGeom>
          <a:avLst/>
          <a:gdLst/>
          <a:ahLst/>
          <a:cxnLst/>
          <a:rect l="0" t="0" r="0" b="0"/>
          <a:pathLst>
            <a:path>
              <a:moveTo>
                <a:pt x="0" y="0"/>
              </a:moveTo>
              <a:lnTo>
                <a:pt x="396103" y="0"/>
              </a:lnTo>
            </a:path>
          </a:pathLst>
        </a:custGeom>
        <a:noFill/>
        <a:ln w="25400" cap="flat" cmpd="sng" algn="ctr">
          <a:solidFill>
            <a:srgbClr val="DA734B"/>
          </a:solidFill>
          <a:prstDash val="solid"/>
        </a:ln>
        <a:effectLst/>
      </dsp:spPr>
      <dsp:style>
        <a:lnRef idx="2">
          <a:scrgbClr r="0" g="0" b="0"/>
        </a:lnRef>
        <a:fillRef idx="0">
          <a:scrgbClr r="0" g="0" b="0"/>
        </a:fillRef>
        <a:effectRef idx="0">
          <a:scrgbClr r="0" g="0" b="0"/>
        </a:effectRef>
        <a:fontRef idx="minor"/>
      </dsp:style>
    </dsp:sp>
    <dsp:sp modelId="{6980462C-E218-2C4F-B4BE-30C3731E516C}">
      <dsp:nvSpPr>
        <dsp:cNvPr id="0" name=""/>
        <dsp:cNvSpPr/>
      </dsp:nvSpPr>
      <dsp:spPr>
        <a:xfrm>
          <a:off x="1107973" y="2133487"/>
          <a:ext cx="690073" cy="541109"/>
        </a:xfrm>
        <a:prstGeom prst="roundRect">
          <a:avLst/>
        </a:prstGeom>
        <a:solidFill>
          <a:srgbClr val="DF744D"/>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Intestine</a:t>
          </a:r>
          <a:endParaRPr lang="en-US" sz="1200" kern="1200" dirty="0">
            <a:solidFill>
              <a:srgbClr val="FFFFFF"/>
            </a:solidFill>
          </a:endParaRPr>
        </a:p>
      </dsp:txBody>
      <dsp:txXfrm>
        <a:off x="1134388" y="2159902"/>
        <a:ext cx="637243" cy="488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E2CEC-5D65-A04B-BE86-D7F5F20A7236}">
      <dsp:nvSpPr>
        <dsp:cNvPr id="0" name=""/>
        <dsp:cNvSpPr/>
      </dsp:nvSpPr>
      <dsp:spPr>
        <a:xfrm>
          <a:off x="1175885" y="1270667"/>
          <a:ext cx="819372" cy="819372"/>
        </a:xfrm>
        <a:prstGeom prst="roundRect">
          <a:avLst/>
        </a:prstGeom>
        <a:solidFill>
          <a:schemeClr val="bg1">
            <a:lumMod val="65000"/>
          </a:schemeClr>
        </a:solidFill>
        <a:ln w="9525" cap="flat" cmpd="sng" algn="ctr">
          <a:solidFill>
            <a:srgbClr val="FFFFFF"/>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TCR- Delta Chain</a:t>
          </a:r>
          <a:endParaRPr lang="en-US" sz="1200" kern="1200" dirty="0">
            <a:solidFill>
              <a:srgbClr val="FFFFFF"/>
            </a:solidFill>
          </a:endParaRPr>
        </a:p>
      </dsp:txBody>
      <dsp:txXfrm>
        <a:off x="1215883" y="1310665"/>
        <a:ext cx="739376" cy="739376"/>
      </dsp:txXfrm>
    </dsp:sp>
    <dsp:sp modelId="{4882EE87-B262-AF48-A214-BEC09D9C79F7}">
      <dsp:nvSpPr>
        <dsp:cNvPr id="0" name=""/>
        <dsp:cNvSpPr/>
      </dsp:nvSpPr>
      <dsp:spPr>
        <a:xfrm rot="16200000">
          <a:off x="1293608" y="978704"/>
          <a:ext cx="583926" cy="0"/>
        </a:xfrm>
        <a:custGeom>
          <a:avLst/>
          <a:gdLst/>
          <a:ahLst/>
          <a:cxnLst/>
          <a:rect l="0" t="0" r="0" b="0"/>
          <a:pathLst>
            <a:path>
              <a:moveTo>
                <a:pt x="0" y="0"/>
              </a:moveTo>
              <a:lnTo>
                <a:pt x="583926" y="0"/>
              </a:lnTo>
            </a:path>
          </a:pathLst>
        </a:custGeom>
        <a:noFill/>
        <a:ln w="25400" cap="flat" cmpd="sng" algn="ctr">
          <a:solidFill>
            <a:srgbClr val="C30056"/>
          </a:solidFill>
          <a:prstDash val="solid"/>
        </a:ln>
        <a:effectLst/>
      </dsp:spPr>
      <dsp:style>
        <a:lnRef idx="2">
          <a:scrgbClr r="0" g="0" b="0"/>
        </a:lnRef>
        <a:fillRef idx="0">
          <a:scrgbClr r="0" g="0" b="0"/>
        </a:fillRef>
        <a:effectRef idx="0">
          <a:scrgbClr r="0" g="0" b="0"/>
        </a:effectRef>
        <a:fontRef idx="minor"/>
      </dsp:style>
    </dsp:sp>
    <dsp:sp modelId="{BC87D7A5-6913-8F4C-BC9B-8AA98AB39430}">
      <dsp:nvSpPr>
        <dsp:cNvPr id="0" name=""/>
        <dsp:cNvSpPr/>
      </dsp:nvSpPr>
      <dsp:spPr>
        <a:xfrm>
          <a:off x="1232935" y="156102"/>
          <a:ext cx="705273" cy="530638"/>
        </a:xfrm>
        <a:prstGeom prst="roundRect">
          <a:avLst/>
        </a:prstGeom>
        <a:solidFill>
          <a:srgbClr val="C40057"/>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VD1</a:t>
          </a:r>
          <a:endParaRPr lang="en-US" sz="1200" kern="1200" dirty="0">
            <a:solidFill>
              <a:srgbClr val="FFFFFF"/>
            </a:solidFill>
          </a:endParaRPr>
        </a:p>
      </dsp:txBody>
      <dsp:txXfrm>
        <a:off x="1258839" y="182006"/>
        <a:ext cx="653465" cy="478830"/>
      </dsp:txXfrm>
    </dsp:sp>
    <dsp:sp modelId="{29599BF3-426C-3343-ACBE-D713BBA160CB}">
      <dsp:nvSpPr>
        <dsp:cNvPr id="0" name=""/>
        <dsp:cNvSpPr/>
      </dsp:nvSpPr>
      <dsp:spPr>
        <a:xfrm rot="1800000">
          <a:off x="1969891" y="2011554"/>
          <a:ext cx="378676" cy="0"/>
        </a:xfrm>
        <a:custGeom>
          <a:avLst/>
          <a:gdLst/>
          <a:ahLst/>
          <a:cxnLst/>
          <a:rect l="0" t="0" r="0" b="0"/>
          <a:pathLst>
            <a:path>
              <a:moveTo>
                <a:pt x="0" y="0"/>
              </a:moveTo>
              <a:lnTo>
                <a:pt x="378676" y="0"/>
              </a:lnTo>
            </a:path>
          </a:pathLst>
        </a:custGeom>
        <a:noFill/>
        <a:ln w="25400" cap="flat" cmpd="sng" algn="ctr">
          <a:solidFill>
            <a:srgbClr val="A5A5A5"/>
          </a:solidFill>
          <a:prstDash val="solid"/>
        </a:ln>
        <a:effectLst/>
      </dsp:spPr>
      <dsp:style>
        <a:lnRef idx="2">
          <a:scrgbClr r="0" g="0" b="0"/>
        </a:lnRef>
        <a:fillRef idx="0">
          <a:scrgbClr r="0" g="0" b="0"/>
        </a:fillRef>
        <a:effectRef idx="0">
          <a:scrgbClr r="0" g="0" b="0"/>
        </a:effectRef>
        <a:fontRef idx="minor"/>
      </dsp:style>
    </dsp:sp>
    <dsp:sp modelId="{C0180D00-9716-D847-9168-ADF03FD1F37F}">
      <dsp:nvSpPr>
        <dsp:cNvPr id="0" name=""/>
        <dsp:cNvSpPr/>
      </dsp:nvSpPr>
      <dsp:spPr>
        <a:xfrm>
          <a:off x="2323201" y="2044500"/>
          <a:ext cx="705273" cy="530638"/>
        </a:xfrm>
        <a:prstGeom prst="roundRect">
          <a:avLst/>
        </a:prstGeom>
        <a:solidFill>
          <a:srgbClr val="A6A6A6"/>
        </a:solidFill>
        <a:ln w="9525" cap="flat" cmpd="sng" algn="ctr">
          <a:solidFill>
            <a:srgbClr val="FFFFFF"/>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DN</a:t>
          </a:r>
          <a:endParaRPr lang="en-US" sz="1200" kern="1200" dirty="0">
            <a:solidFill>
              <a:srgbClr val="FFFFFF"/>
            </a:solidFill>
          </a:endParaRPr>
        </a:p>
      </dsp:txBody>
      <dsp:txXfrm>
        <a:off x="2349105" y="2070404"/>
        <a:ext cx="653465" cy="478830"/>
      </dsp:txXfrm>
    </dsp:sp>
    <dsp:sp modelId="{3DAB9154-3084-8249-80BA-8A695D7F7314}">
      <dsp:nvSpPr>
        <dsp:cNvPr id="0" name=""/>
        <dsp:cNvSpPr/>
      </dsp:nvSpPr>
      <dsp:spPr>
        <a:xfrm rot="9000000">
          <a:off x="822575" y="2011554"/>
          <a:ext cx="378676" cy="0"/>
        </a:xfrm>
        <a:custGeom>
          <a:avLst/>
          <a:gdLst/>
          <a:ahLst/>
          <a:cxnLst/>
          <a:rect l="0" t="0" r="0" b="0"/>
          <a:pathLst>
            <a:path>
              <a:moveTo>
                <a:pt x="0" y="0"/>
              </a:moveTo>
              <a:lnTo>
                <a:pt x="378676" y="0"/>
              </a:lnTo>
            </a:path>
          </a:pathLst>
        </a:custGeom>
        <a:noFill/>
        <a:ln w="25400" cap="flat" cmpd="sng" algn="ctr">
          <a:solidFill>
            <a:srgbClr val="A5A5A5"/>
          </a:solidFill>
          <a:prstDash val="solid"/>
        </a:ln>
        <a:effectLst/>
      </dsp:spPr>
      <dsp:style>
        <a:lnRef idx="2">
          <a:scrgbClr r="0" g="0" b="0"/>
        </a:lnRef>
        <a:fillRef idx="0">
          <a:scrgbClr r="0" g="0" b="0"/>
        </a:fillRef>
        <a:effectRef idx="0">
          <a:scrgbClr r="0" g="0" b="0"/>
        </a:effectRef>
        <a:fontRef idx="minor"/>
      </dsp:style>
    </dsp:sp>
    <dsp:sp modelId="{AA6EDA57-806E-6F42-AB99-6284557B450F}">
      <dsp:nvSpPr>
        <dsp:cNvPr id="0" name=""/>
        <dsp:cNvSpPr/>
      </dsp:nvSpPr>
      <dsp:spPr>
        <a:xfrm>
          <a:off x="142668" y="2044500"/>
          <a:ext cx="705273" cy="530638"/>
        </a:xfrm>
        <a:prstGeom prst="roundRect">
          <a:avLst/>
        </a:prstGeom>
        <a:solidFill>
          <a:srgbClr val="A6A6A6"/>
        </a:solidFill>
        <a:ln w="9525" cap="flat" cmpd="sng" algn="ctr">
          <a:solidFill>
            <a:srgbClr val="FFFFFF"/>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VD2</a:t>
          </a:r>
          <a:endParaRPr lang="en-US" sz="1200" kern="1200" dirty="0">
            <a:solidFill>
              <a:srgbClr val="FFFFFF"/>
            </a:solidFill>
          </a:endParaRPr>
        </a:p>
      </dsp:txBody>
      <dsp:txXfrm>
        <a:off x="168572" y="2070404"/>
        <a:ext cx="653465" cy="478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25078-C6C8-9542-8287-4A766E7E3EC2}">
      <dsp:nvSpPr>
        <dsp:cNvPr id="0" name=""/>
        <dsp:cNvSpPr/>
      </dsp:nvSpPr>
      <dsp:spPr>
        <a:xfrm>
          <a:off x="1074373" y="1246772"/>
          <a:ext cx="819372" cy="819372"/>
        </a:xfrm>
        <a:prstGeom prst="roundRect">
          <a:avLst/>
        </a:prstGeom>
        <a:solidFill>
          <a:srgbClr val="A6A6A6"/>
        </a:solidFill>
        <a:ln w="9525" cap="flat" cmpd="sng" algn="ctr">
          <a:solidFill>
            <a:srgbClr val="FFFFFF"/>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Disease</a:t>
          </a:r>
          <a:endParaRPr lang="en-US" sz="1200" kern="1200" dirty="0">
            <a:solidFill>
              <a:schemeClr val="bg1"/>
            </a:solidFill>
          </a:endParaRPr>
        </a:p>
      </dsp:txBody>
      <dsp:txXfrm>
        <a:off x="1114371" y="1286770"/>
        <a:ext cx="739376" cy="739376"/>
      </dsp:txXfrm>
    </dsp:sp>
    <dsp:sp modelId="{26CF71A4-36A4-7341-8705-40C2F18B8CF6}">
      <dsp:nvSpPr>
        <dsp:cNvPr id="0" name=""/>
        <dsp:cNvSpPr/>
      </dsp:nvSpPr>
      <dsp:spPr>
        <a:xfrm rot="16233219">
          <a:off x="1214161" y="970256"/>
          <a:ext cx="553058" cy="0"/>
        </a:xfrm>
        <a:custGeom>
          <a:avLst/>
          <a:gdLst/>
          <a:ahLst/>
          <a:cxnLst/>
          <a:rect l="0" t="0" r="0" b="0"/>
          <a:pathLst>
            <a:path>
              <a:moveTo>
                <a:pt x="0" y="0"/>
              </a:moveTo>
              <a:lnTo>
                <a:pt x="55305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7C6D9-0B47-0E4E-A9DE-BCB8CA63EBEA}">
      <dsp:nvSpPr>
        <dsp:cNvPr id="0" name=""/>
        <dsp:cNvSpPr/>
      </dsp:nvSpPr>
      <dsp:spPr>
        <a:xfrm>
          <a:off x="1159966" y="149103"/>
          <a:ext cx="672055" cy="544637"/>
        </a:xfrm>
        <a:prstGeom prst="roundRect">
          <a:avLst/>
        </a:prstGeom>
        <a:solidFill>
          <a:srgbClr val="128AC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Control</a:t>
          </a:r>
          <a:endParaRPr lang="en-US" sz="1200" kern="1200" dirty="0">
            <a:solidFill>
              <a:schemeClr val="bg1"/>
            </a:solidFill>
          </a:endParaRPr>
        </a:p>
      </dsp:txBody>
      <dsp:txXfrm>
        <a:off x="1186553" y="175690"/>
        <a:ext cx="618881" cy="491463"/>
      </dsp:txXfrm>
    </dsp:sp>
    <dsp:sp modelId="{877D0A54-2E90-5040-8F77-C2EBC4EBE7BD}">
      <dsp:nvSpPr>
        <dsp:cNvPr id="0" name=""/>
        <dsp:cNvSpPr/>
      </dsp:nvSpPr>
      <dsp:spPr>
        <a:xfrm rot="1839511">
          <a:off x="1864782" y="2004970"/>
          <a:ext cx="414413" cy="0"/>
        </a:xfrm>
        <a:custGeom>
          <a:avLst/>
          <a:gdLst/>
          <a:ahLst/>
          <a:cxnLst/>
          <a:rect l="0" t="0" r="0" b="0"/>
          <a:pathLst>
            <a:path>
              <a:moveTo>
                <a:pt x="0" y="0"/>
              </a:moveTo>
              <a:lnTo>
                <a:pt x="414413" y="0"/>
              </a:lnTo>
            </a:path>
          </a:pathLst>
        </a:custGeom>
        <a:noFill/>
        <a:ln w="25400" cap="flat" cmpd="sng" algn="ctr">
          <a:solidFill>
            <a:srgbClr val="52A734"/>
          </a:solidFill>
          <a:prstDash val="solid"/>
        </a:ln>
        <a:effectLst/>
      </dsp:spPr>
      <dsp:style>
        <a:lnRef idx="2">
          <a:scrgbClr r="0" g="0" b="0"/>
        </a:lnRef>
        <a:fillRef idx="0">
          <a:scrgbClr r="0" g="0" b="0"/>
        </a:fillRef>
        <a:effectRef idx="0">
          <a:scrgbClr r="0" g="0" b="0"/>
        </a:effectRef>
        <a:fontRef idx="minor"/>
      </dsp:style>
    </dsp:sp>
    <dsp:sp modelId="{32D6C2F6-2754-3D49-81F3-F785F12516E3}">
      <dsp:nvSpPr>
        <dsp:cNvPr id="0" name=""/>
        <dsp:cNvSpPr/>
      </dsp:nvSpPr>
      <dsp:spPr>
        <a:xfrm>
          <a:off x="2250233" y="2037500"/>
          <a:ext cx="672055" cy="544637"/>
        </a:xfrm>
        <a:prstGeom prst="roundRect">
          <a:avLst/>
        </a:prstGeom>
        <a:solidFill>
          <a:srgbClr val="53A83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GFD</a:t>
          </a:r>
          <a:endParaRPr lang="en-US" sz="1200" kern="1200" dirty="0">
            <a:solidFill>
              <a:schemeClr val="bg1"/>
            </a:solidFill>
          </a:endParaRPr>
        </a:p>
      </dsp:txBody>
      <dsp:txXfrm>
        <a:off x="2276820" y="2064087"/>
        <a:ext cx="618881" cy="491463"/>
      </dsp:txXfrm>
    </dsp:sp>
    <dsp:sp modelId="{5C3561B9-E218-294C-A718-A085A491F826}">
      <dsp:nvSpPr>
        <dsp:cNvPr id="0" name=""/>
        <dsp:cNvSpPr/>
      </dsp:nvSpPr>
      <dsp:spPr>
        <a:xfrm rot="8927302">
          <a:off x="713609" y="2005453"/>
          <a:ext cx="388909" cy="0"/>
        </a:xfrm>
        <a:custGeom>
          <a:avLst/>
          <a:gdLst/>
          <a:ahLst/>
          <a:cxnLst/>
          <a:rect l="0" t="0" r="0" b="0"/>
          <a:pathLst>
            <a:path>
              <a:moveTo>
                <a:pt x="0" y="0"/>
              </a:moveTo>
              <a:lnTo>
                <a:pt x="388909" y="0"/>
              </a:lnTo>
            </a:path>
          </a:pathLst>
        </a:custGeom>
        <a:noFill/>
        <a:ln w="25400" cap="flat" cmpd="sng" algn="ctr">
          <a:solidFill>
            <a:srgbClr val="D53B2C"/>
          </a:solidFill>
          <a:prstDash val="solid"/>
        </a:ln>
        <a:effectLst/>
      </dsp:spPr>
      <dsp:style>
        <a:lnRef idx="2">
          <a:scrgbClr r="0" g="0" b="0"/>
        </a:lnRef>
        <a:fillRef idx="0">
          <a:scrgbClr r="0" g="0" b="0"/>
        </a:fillRef>
        <a:effectRef idx="0">
          <a:scrgbClr r="0" g="0" b="0"/>
        </a:effectRef>
        <a:fontRef idx="minor"/>
      </dsp:style>
    </dsp:sp>
    <dsp:sp modelId="{4BEAA667-2A11-8B4E-8099-B9555C80492B}">
      <dsp:nvSpPr>
        <dsp:cNvPr id="0" name=""/>
        <dsp:cNvSpPr/>
      </dsp:nvSpPr>
      <dsp:spPr>
        <a:xfrm>
          <a:off x="69700" y="2037500"/>
          <a:ext cx="672055" cy="544637"/>
        </a:xfrm>
        <a:prstGeom prst="roundRect">
          <a:avLst/>
        </a:prstGeom>
        <a:solidFill>
          <a:srgbClr val="D53B2C"/>
        </a:soli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Active</a:t>
          </a:r>
          <a:endParaRPr lang="en-US" sz="1200" kern="1200" dirty="0">
            <a:solidFill>
              <a:schemeClr val="bg1"/>
            </a:solidFill>
          </a:endParaRPr>
        </a:p>
      </dsp:txBody>
      <dsp:txXfrm>
        <a:off x="96287" y="2064087"/>
        <a:ext cx="618881" cy="491463"/>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46CA74-4968-1643-BD44-352C216B1E6C}" type="datetimeFigureOut">
              <a:rPr lang="en-US" smtClean="0"/>
              <a:t>5/4/16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30E841-F969-9A4D-AD54-722AC04C9C24}" type="slidenum">
              <a:rPr lang="en-US" smtClean="0"/>
              <a:t>‹#›</a:t>
            </a:fld>
            <a:endParaRPr lang="en-US"/>
          </a:p>
        </p:txBody>
      </p:sp>
    </p:spTree>
    <p:extLst>
      <p:ext uri="{BB962C8B-B14F-4D97-AF65-F5344CB8AC3E}">
        <p14:creationId xmlns:p14="http://schemas.microsoft.com/office/powerpoint/2010/main" val="20176113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31BDFD-899E-4343-8634-0D5A4D4D4184}" type="slidenum">
              <a:rPr lang="en-US" smtClean="0"/>
              <a:t>2</a:t>
            </a:fld>
            <a:endParaRPr lang="en-US"/>
          </a:p>
        </p:txBody>
      </p:sp>
    </p:spTree>
    <p:extLst>
      <p:ext uri="{BB962C8B-B14F-4D97-AF65-F5344CB8AC3E}">
        <p14:creationId xmlns:p14="http://schemas.microsoft.com/office/powerpoint/2010/main" val="3387888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Could</a:t>
            </a:r>
            <a:r>
              <a:rPr lang="en-US" baseline="0" dirty="0" smtClean="0"/>
              <a:t> be allelic exclusion of the delta is poor so you have multiple deltas being made for same cell to pair with a single gamma.  Difficulty here is why would this happen in the intestine preferentially? </a:t>
            </a:r>
          </a:p>
          <a:p>
            <a:r>
              <a:rPr lang="en-US" baseline="0" dirty="0" smtClean="0"/>
              <a:t>We would have to do single cell sequencing to get that.  </a:t>
            </a:r>
          </a:p>
          <a:p>
            <a:endParaRPr lang="en-US" baseline="0" dirty="0" smtClean="0"/>
          </a:p>
          <a:p>
            <a:endParaRPr lang="en-US" baseline="0" dirty="0" smtClean="0"/>
          </a:p>
          <a:p>
            <a:r>
              <a:rPr lang="en-US" baseline="0" dirty="0" smtClean="0"/>
              <a:t>Second scenario is that the gamma chain is being selected for in the intestine and the delta is less important at the level of the CDR3 so a mixture of deltas come down with the same gamma.  </a:t>
            </a:r>
          </a:p>
          <a:p>
            <a:endParaRPr lang="en-US" baseline="0" dirty="0" smtClean="0"/>
          </a:p>
          <a:p>
            <a:r>
              <a:rPr lang="en-US" baseline="0" dirty="0" smtClean="0"/>
              <a:t>In addition I can state we don</a:t>
            </a:r>
            <a:r>
              <a:rPr lang="uk-UA" baseline="0" dirty="0" smtClean="0"/>
              <a:t>’</a:t>
            </a:r>
            <a:r>
              <a:rPr lang="en-US" baseline="0" dirty="0" smtClean="0"/>
              <a:t>t have overlap between the blood and gut for delta or gamma in controls and no overlap between gammas in controls.  </a:t>
            </a:r>
          </a:p>
        </p:txBody>
      </p:sp>
      <p:sp>
        <p:nvSpPr>
          <p:cNvPr id="4" name="Slide Number Placeholder 3"/>
          <p:cNvSpPr>
            <a:spLocks noGrp="1"/>
          </p:cNvSpPr>
          <p:nvPr>
            <p:ph type="sldNum" sz="quarter" idx="10"/>
          </p:nvPr>
        </p:nvSpPr>
        <p:spPr/>
        <p:txBody>
          <a:bodyPr/>
          <a:lstStyle/>
          <a:p>
            <a:fld id="{6E30E841-F969-9A4D-AD54-722AC04C9C24}" type="slidenum">
              <a:rPr lang="en-US" smtClean="0"/>
              <a:t>27</a:t>
            </a:fld>
            <a:endParaRPr lang="en-US"/>
          </a:p>
        </p:txBody>
      </p:sp>
    </p:spTree>
    <p:extLst>
      <p:ext uri="{BB962C8B-B14F-4D97-AF65-F5344CB8AC3E}">
        <p14:creationId xmlns:p14="http://schemas.microsoft.com/office/powerpoint/2010/main" val="743737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Endothelial</a:t>
            </a:r>
            <a:r>
              <a:rPr lang="en-US" baseline="0" dirty="0" smtClean="0"/>
              <a:t> protein C receptor </a:t>
            </a:r>
          </a:p>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28</a:t>
            </a:fld>
            <a:endParaRPr lang="en-US"/>
          </a:p>
        </p:txBody>
      </p:sp>
    </p:spTree>
    <p:extLst>
      <p:ext uri="{BB962C8B-B14F-4D97-AF65-F5344CB8AC3E}">
        <p14:creationId xmlns:p14="http://schemas.microsoft.com/office/powerpoint/2010/main" val="29976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mn-lt"/>
                <a:ea typeface="+mn-ea"/>
                <a:cs typeface="+mn-cs"/>
              </a:rPr>
              <a:t>Ethylenediaminetetraacetic</a:t>
            </a:r>
            <a:r>
              <a:rPr lang="en-US" sz="1200" b="1" kern="1200" dirty="0" smtClean="0">
                <a:solidFill>
                  <a:schemeClr val="tx1"/>
                </a:solidFill>
                <a:latin typeface="+mn-lt"/>
                <a:ea typeface="+mn-ea"/>
                <a:cs typeface="+mn-cs"/>
              </a:rPr>
              <a:t> acid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mn-lt"/>
                <a:ea typeface="+mn-ea"/>
                <a:cs typeface="+mn-cs"/>
              </a:rPr>
              <a:t>Chealating</a:t>
            </a:r>
            <a:r>
              <a:rPr lang="en-US" sz="1200" b="1" kern="1200" dirty="0" smtClean="0">
                <a:solidFill>
                  <a:schemeClr val="tx1"/>
                </a:solidFill>
                <a:latin typeface="+mn-lt"/>
                <a:ea typeface="+mn-ea"/>
                <a:cs typeface="+mn-cs"/>
              </a:rPr>
              <a:t> agent and sequesters CA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Prevents joining</a:t>
            </a:r>
            <a:r>
              <a:rPr lang="en-US" sz="1200" b="1" kern="1200" baseline="0" dirty="0" smtClean="0">
                <a:solidFill>
                  <a:schemeClr val="tx1"/>
                </a:solidFill>
                <a:latin typeface="+mn-lt"/>
                <a:ea typeface="+mn-ea"/>
                <a:cs typeface="+mn-cs"/>
              </a:rPr>
              <a:t> of </a:t>
            </a:r>
            <a:r>
              <a:rPr lang="en-US" sz="1200" b="1" kern="1200" baseline="0" dirty="0" err="1" smtClean="0">
                <a:solidFill>
                  <a:schemeClr val="tx1"/>
                </a:solidFill>
                <a:latin typeface="+mn-lt"/>
                <a:ea typeface="+mn-ea"/>
                <a:cs typeface="+mn-cs"/>
              </a:rPr>
              <a:t>cadherins</a:t>
            </a:r>
            <a:r>
              <a:rPr lang="en-US" sz="1200" b="1" kern="1200" baseline="0" dirty="0" smtClean="0">
                <a:solidFill>
                  <a:schemeClr val="tx1"/>
                </a:solidFill>
                <a:latin typeface="+mn-lt"/>
                <a:ea typeface="+mn-ea"/>
                <a:cs typeface="+mn-cs"/>
              </a:rPr>
              <a:t> between cells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E30E841-F969-9A4D-AD54-722AC04C9C24}" type="slidenum">
              <a:rPr lang="en-US" smtClean="0"/>
              <a:t>6</a:t>
            </a:fld>
            <a:endParaRPr lang="en-US"/>
          </a:p>
        </p:txBody>
      </p:sp>
    </p:spTree>
    <p:extLst>
      <p:ext uri="{BB962C8B-B14F-4D97-AF65-F5344CB8AC3E}">
        <p14:creationId xmlns:p14="http://schemas.microsoft.com/office/powerpoint/2010/main" val="88480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8</a:t>
            </a:fld>
            <a:endParaRPr lang="en-US"/>
          </a:p>
        </p:txBody>
      </p:sp>
    </p:spTree>
    <p:extLst>
      <p:ext uri="{BB962C8B-B14F-4D97-AF65-F5344CB8AC3E}">
        <p14:creationId xmlns:p14="http://schemas.microsoft.com/office/powerpoint/2010/main" val="27864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Moloney</a:t>
            </a:r>
            <a:r>
              <a:rPr lang="en-US" dirty="0" smtClean="0"/>
              <a:t> Murine Leukemia Virus (MMLV) reverse transcriptase</a:t>
            </a:r>
          </a:p>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10</a:t>
            </a:fld>
            <a:endParaRPr lang="en-US"/>
          </a:p>
        </p:txBody>
      </p:sp>
    </p:spTree>
    <p:extLst>
      <p:ext uri="{BB962C8B-B14F-4D97-AF65-F5344CB8AC3E}">
        <p14:creationId xmlns:p14="http://schemas.microsoft.com/office/powerpoint/2010/main" val="299526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low dose activation suggests there is active engagement</a:t>
            </a:r>
            <a:r>
              <a:rPr lang="en-US" baseline="0" dirty="0" smtClean="0"/>
              <a:t> </a:t>
            </a:r>
          </a:p>
          <a:p>
            <a:pPr marL="171450" indent="-171450">
              <a:buFont typeface="Wingdings" charset="0"/>
              <a:buChar char="Ø"/>
            </a:pPr>
            <a:r>
              <a:rPr lang="en-US" baseline="0" dirty="0" smtClean="0"/>
              <a:t>Ionomycin -&gt; calcium</a:t>
            </a:r>
          </a:p>
          <a:p>
            <a:pPr marL="171450" indent="-171450">
              <a:buFont typeface="Wingdings" charset="0"/>
              <a:buChar char="Ø"/>
            </a:pPr>
            <a:r>
              <a:rPr lang="en-US" baseline="0" dirty="0" smtClean="0"/>
              <a:t>PMA -&gt; PKC activation </a:t>
            </a:r>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16</a:t>
            </a:fld>
            <a:endParaRPr lang="en-US"/>
          </a:p>
        </p:txBody>
      </p:sp>
    </p:spTree>
    <p:extLst>
      <p:ext uri="{BB962C8B-B14F-4D97-AF65-F5344CB8AC3E}">
        <p14:creationId xmlns:p14="http://schemas.microsoft.com/office/powerpoint/2010/main" val="3387500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31BDFD-899E-4343-8634-0D5A4D4D4184}" type="slidenum">
              <a:rPr lang="en-US" smtClean="0"/>
              <a:t>22</a:t>
            </a:fld>
            <a:endParaRPr lang="en-US"/>
          </a:p>
        </p:txBody>
      </p:sp>
    </p:spTree>
    <p:extLst>
      <p:ext uri="{BB962C8B-B14F-4D97-AF65-F5344CB8AC3E}">
        <p14:creationId xmlns:p14="http://schemas.microsoft.com/office/powerpoint/2010/main" val="157788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24</a:t>
            </a:fld>
            <a:endParaRPr lang="en-US"/>
          </a:p>
        </p:txBody>
      </p:sp>
    </p:spTree>
    <p:extLst>
      <p:ext uri="{BB962C8B-B14F-4D97-AF65-F5344CB8AC3E}">
        <p14:creationId xmlns:p14="http://schemas.microsoft.com/office/powerpoint/2010/main" val="31271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to make the comment that we have to keep in mind there is an expansion of cells in actives so seeing a reduction in diversity compared to controls coupled with antigen drive would indicate it</a:t>
            </a:r>
            <a:r>
              <a:rPr lang="uk-UA" baseline="0" dirty="0" smtClean="0"/>
              <a:t>’</a:t>
            </a:r>
            <a:r>
              <a:rPr lang="en-US" baseline="0" dirty="0" smtClean="0"/>
              <a:t>s a TCR driven event </a:t>
            </a:r>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25</a:t>
            </a:fld>
            <a:endParaRPr lang="en-US"/>
          </a:p>
        </p:txBody>
      </p:sp>
    </p:spTree>
    <p:extLst>
      <p:ext uri="{BB962C8B-B14F-4D97-AF65-F5344CB8AC3E}">
        <p14:creationId xmlns:p14="http://schemas.microsoft.com/office/powerpoint/2010/main" val="60412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26</a:t>
            </a:fld>
            <a:endParaRPr lang="en-US"/>
          </a:p>
        </p:txBody>
      </p:sp>
    </p:spTree>
    <p:extLst>
      <p:ext uri="{BB962C8B-B14F-4D97-AF65-F5344CB8AC3E}">
        <p14:creationId xmlns:p14="http://schemas.microsoft.com/office/powerpoint/2010/main" val="506154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8"/>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107869-D142-9441-8D22-F73DF28E45BE}"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3885275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107869-D142-9441-8D22-F73DF28E45BE}"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2800363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107869-D142-9441-8D22-F73DF28E45BE}"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605263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107869-D142-9441-8D22-F73DF28E45BE}"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414909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107869-D142-9441-8D22-F73DF28E45BE}"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107683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107869-D142-9441-8D22-F73DF28E45BE}"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155031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107869-D142-9441-8D22-F73DF28E45BE}" type="datetimeFigureOut">
              <a:rPr lang="en-US" smtClean="0"/>
              <a:t>5/4/16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222590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107869-D142-9441-8D22-F73DF28E45BE}" type="datetimeFigureOut">
              <a:rPr lang="en-US" smtClean="0"/>
              <a:t>5/4/16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2586558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07869-D142-9441-8D22-F73DF28E45BE}" type="datetimeFigureOut">
              <a:rPr lang="en-US" smtClean="0"/>
              <a:t>5/4/16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05363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7"/>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107869-D142-9441-8D22-F73DF28E45BE}"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96629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12"/>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107869-D142-9441-8D22-F73DF28E45BE}"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28877062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1107869-D142-9441-8D22-F73DF28E45BE}" type="datetimeFigureOut">
              <a:rPr lang="en-US" smtClean="0"/>
              <a:t>5/4/16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E154724-75A8-AA4A-A075-28200D8FA7F3}" type="slidenum">
              <a:rPr lang="en-US" smtClean="0"/>
              <a:t>‹#›</a:t>
            </a:fld>
            <a:endParaRPr lang="en-US"/>
          </a:p>
        </p:txBody>
      </p:sp>
    </p:spTree>
    <p:extLst>
      <p:ext uri="{BB962C8B-B14F-4D97-AF65-F5344CB8AC3E}">
        <p14:creationId xmlns:p14="http://schemas.microsoft.com/office/powerpoint/2010/main" val="3427535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png"/><Relationship Id="rId6"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0.emf"/><Relationship Id="rId5"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1" Type="http://schemas.microsoft.com/office/2007/relationships/diagramDrawing" Target="../diagrams/drawing2.xml"/><Relationship Id="rId12" Type="http://schemas.openxmlformats.org/officeDocument/2006/relationships/diagramData" Target="../diagrams/data3.xml"/><Relationship Id="rId13" Type="http://schemas.openxmlformats.org/officeDocument/2006/relationships/diagramLayout" Target="../diagrams/layout3.xml"/><Relationship Id="rId14" Type="http://schemas.openxmlformats.org/officeDocument/2006/relationships/diagramQuickStyle" Target="../diagrams/quickStyle3.xml"/><Relationship Id="rId15" Type="http://schemas.openxmlformats.org/officeDocument/2006/relationships/diagramColors" Target="../diagrams/colors3.xml"/><Relationship Id="rId1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000" dirty="0" smtClean="0"/>
              <a:t>Toufic</a:t>
            </a:r>
          </a:p>
          <a:p>
            <a:r>
              <a:rPr lang="en-US" sz="2000" dirty="0"/>
              <a:t>4</a:t>
            </a:r>
            <a:r>
              <a:rPr lang="en-US" sz="2000" dirty="0" smtClean="0"/>
              <a:t>-</a:t>
            </a:r>
            <a:r>
              <a:rPr lang="en-US" sz="2000" dirty="0"/>
              <a:t>2</a:t>
            </a:r>
            <a:r>
              <a:rPr lang="en-US" sz="2000" dirty="0" smtClean="0"/>
              <a:t>-15</a:t>
            </a:r>
            <a:endParaRPr lang="en-US" sz="2000" dirty="0"/>
          </a:p>
        </p:txBody>
      </p:sp>
      <p:sp>
        <p:nvSpPr>
          <p:cNvPr id="4" name="Title 1"/>
          <p:cNvSpPr txBox="1">
            <a:spLocks/>
          </p:cNvSpPr>
          <p:nvPr/>
        </p:nvSpPr>
        <p:spPr>
          <a:xfrm>
            <a:off x="1498611" y="769021"/>
            <a:ext cx="6146799" cy="1102117"/>
          </a:xfrm>
          <a:prstGeom prst="rect">
            <a:avLst/>
          </a:prstGeom>
          <a:ln>
            <a:solidFill>
              <a:srgbClr val="8000FF"/>
            </a:solid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smtClean="0"/>
              <a:t>Novel insights </a:t>
            </a:r>
            <a:r>
              <a:rPr lang="en-US" sz="2000" dirty="0"/>
              <a:t>into </a:t>
            </a:r>
            <a:r>
              <a:rPr lang="en-US" sz="2000" dirty="0" smtClean="0"/>
              <a:t>Vδ1 TCR ɣδ T cells using celiac disease as a model</a:t>
            </a:r>
            <a:endParaRPr lang="en-US" sz="2000" b="1" dirty="0">
              <a:solidFill>
                <a:srgbClr val="000000"/>
              </a:solidFill>
              <a:latin typeface="Arial"/>
              <a:cs typeface="Arial"/>
            </a:endParaRPr>
          </a:p>
        </p:txBody>
      </p:sp>
    </p:spTree>
    <p:extLst>
      <p:ext uri="{BB962C8B-B14F-4D97-AF65-F5344CB8AC3E}">
        <p14:creationId xmlns:p14="http://schemas.microsoft.com/office/powerpoint/2010/main" val="12360939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8850" y="205979"/>
            <a:ext cx="4686300" cy="632221"/>
          </a:xfrm>
          <a:ln>
            <a:solidFill>
              <a:srgbClr val="8000FF"/>
            </a:solidFill>
          </a:ln>
        </p:spPr>
        <p:txBody>
          <a:bodyPr>
            <a:normAutofit/>
          </a:bodyPr>
          <a:lstStyle/>
          <a:p>
            <a:r>
              <a:rPr lang="en-US" sz="3200" dirty="0" smtClean="0"/>
              <a:t>TCR-sequencing</a:t>
            </a:r>
            <a:endParaRPr lang="en-US" sz="3200" dirty="0"/>
          </a:p>
        </p:txBody>
      </p:sp>
      <p:pic>
        <p:nvPicPr>
          <p:cNvPr id="4" name="Picture 3"/>
          <p:cNvPicPr>
            <a:picLocks noChangeAspect="1"/>
          </p:cNvPicPr>
          <p:nvPr/>
        </p:nvPicPr>
        <p:blipFill>
          <a:blip r:embed="rId3"/>
          <a:stretch>
            <a:fillRect/>
          </a:stretch>
        </p:blipFill>
        <p:spPr>
          <a:xfrm>
            <a:off x="4562610" y="965206"/>
            <a:ext cx="4544473" cy="3960997"/>
          </a:xfrm>
          <a:prstGeom prst="rect">
            <a:avLst/>
          </a:prstGeom>
        </p:spPr>
      </p:pic>
      <p:pic>
        <p:nvPicPr>
          <p:cNvPr id="5" name="Picture 4"/>
          <p:cNvPicPr>
            <a:picLocks noChangeAspect="1"/>
          </p:cNvPicPr>
          <p:nvPr/>
        </p:nvPicPr>
        <p:blipFill>
          <a:blip r:embed="rId4"/>
          <a:stretch>
            <a:fillRect/>
          </a:stretch>
        </p:blipFill>
        <p:spPr>
          <a:xfrm>
            <a:off x="76200" y="965206"/>
            <a:ext cx="4305300" cy="3085773"/>
          </a:xfrm>
          <a:prstGeom prst="rect">
            <a:avLst/>
          </a:prstGeom>
        </p:spPr>
      </p:pic>
      <p:sp>
        <p:nvSpPr>
          <p:cNvPr id="3" name="TextBox 2"/>
          <p:cNvSpPr txBox="1"/>
          <p:nvPr/>
        </p:nvSpPr>
        <p:spPr>
          <a:xfrm>
            <a:off x="5222015" y="1784759"/>
            <a:ext cx="3010084" cy="246221"/>
          </a:xfrm>
          <a:prstGeom prst="rect">
            <a:avLst/>
          </a:prstGeom>
          <a:noFill/>
        </p:spPr>
        <p:txBody>
          <a:bodyPr wrap="none" rtlCol="0">
            <a:spAutoFit/>
          </a:bodyPr>
          <a:lstStyle/>
          <a:p>
            <a:r>
              <a:rPr lang="en-US" sz="1000" dirty="0" err="1" smtClean="0"/>
              <a:t>Moloney</a:t>
            </a:r>
            <a:r>
              <a:rPr lang="en-US" sz="1000" dirty="0" smtClean="0"/>
              <a:t> Murine Leukemia Virus reverse transcriptase</a:t>
            </a:r>
            <a:endParaRPr lang="en-US" sz="1000" dirty="0"/>
          </a:p>
        </p:txBody>
      </p:sp>
      <p:sp>
        <p:nvSpPr>
          <p:cNvPr id="7" name="TextBox 6"/>
          <p:cNvSpPr txBox="1"/>
          <p:nvPr/>
        </p:nvSpPr>
        <p:spPr>
          <a:xfrm>
            <a:off x="6353678" y="4878169"/>
            <a:ext cx="2790322" cy="276999"/>
          </a:xfrm>
          <a:prstGeom prst="rect">
            <a:avLst/>
          </a:prstGeom>
          <a:noFill/>
        </p:spPr>
        <p:txBody>
          <a:bodyPr wrap="none" rtlCol="0">
            <a:spAutoFit/>
          </a:bodyPr>
          <a:lstStyle/>
          <a:p>
            <a:r>
              <a:rPr lang="en-US" sz="1200" dirty="0" smtClean="0"/>
              <a:t>David Price, Kristin </a:t>
            </a:r>
            <a:r>
              <a:rPr lang="en-US" sz="1200" dirty="0" err="1" smtClean="0"/>
              <a:t>Ladell</a:t>
            </a:r>
            <a:r>
              <a:rPr lang="en-US" sz="1200" dirty="0" smtClean="0"/>
              <a:t>, James McLaren </a:t>
            </a:r>
            <a:endParaRPr lang="en-US" sz="1200" dirty="0"/>
          </a:p>
        </p:txBody>
      </p:sp>
    </p:spTree>
    <p:extLst>
      <p:ext uri="{BB962C8B-B14F-4D97-AF65-F5344CB8AC3E}">
        <p14:creationId xmlns:p14="http://schemas.microsoft.com/office/powerpoint/2010/main" val="31296992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358900" y="99728"/>
            <a:ext cx="6426200" cy="612135"/>
          </a:xfrm>
          <a:ln>
            <a:solidFill>
              <a:srgbClr val="8000FF"/>
            </a:solidFill>
          </a:ln>
        </p:spPr>
        <p:txBody>
          <a:bodyPr>
            <a:noAutofit/>
          </a:bodyPr>
          <a:lstStyle/>
          <a:p>
            <a:r>
              <a:rPr lang="en-US" sz="2000" dirty="0"/>
              <a:t>TCRɣδ T cells expressing the Vδ1 TCR exhibit tissue specific Vɣ </a:t>
            </a:r>
            <a:r>
              <a:rPr lang="en-US" sz="2000" dirty="0" smtClean="0"/>
              <a:t>chain expression in controls</a:t>
            </a:r>
            <a:endParaRPr lang="en-US" sz="2000" b="1" dirty="0">
              <a:solidFill>
                <a:srgbClr val="000000"/>
              </a:solidFill>
              <a:latin typeface="Arial"/>
              <a:cs typeface="Arial"/>
            </a:endParaRPr>
          </a:p>
        </p:txBody>
      </p:sp>
      <p:pic>
        <p:nvPicPr>
          <p:cNvPr id="9" name="Picture 8"/>
          <p:cNvPicPr>
            <a:picLocks noChangeAspect="1"/>
          </p:cNvPicPr>
          <p:nvPr/>
        </p:nvPicPr>
        <p:blipFill>
          <a:blip r:embed="rId2"/>
          <a:stretch>
            <a:fillRect/>
          </a:stretch>
        </p:blipFill>
        <p:spPr>
          <a:xfrm>
            <a:off x="431800" y="800763"/>
            <a:ext cx="5613400" cy="2463800"/>
          </a:xfrm>
          <a:prstGeom prst="rect">
            <a:avLst/>
          </a:prstGeom>
        </p:spPr>
      </p:pic>
      <p:pic>
        <p:nvPicPr>
          <p:cNvPr id="12" name="Picture 11"/>
          <p:cNvPicPr>
            <a:picLocks noChangeAspect="1"/>
          </p:cNvPicPr>
          <p:nvPr/>
        </p:nvPicPr>
        <p:blipFill>
          <a:blip r:embed="rId3"/>
          <a:stretch>
            <a:fillRect/>
          </a:stretch>
        </p:blipFill>
        <p:spPr>
          <a:xfrm>
            <a:off x="431800" y="3162300"/>
            <a:ext cx="5600700" cy="1752600"/>
          </a:xfrm>
          <a:prstGeom prst="rect">
            <a:avLst/>
          </a:prstGeom>
        </p:spPr>
      </p:pic>
      <p:pic>
        <p:nvPicPr>
          <p:cNvPr id="13" name="Picture 12"/>
          <p:cNvPicPr>
            <a:picLocks noChangeAspect="1"/>
          </p:cNvPicPr>
          <p:nvPr/>
        </p:nvPicPr>
        <p:blipFill>
          <a:blip r:embed="rId4"/>
          <a:stretch>
            <a:fillRect/>
          </a:stretch>
        </p:blipFill>
        <p:spPr>
          <a:xfrm>
            <a:off x="6324600" y="3009900"/>
            <a:ext cx="2120900" cy="1993900"/>
          </a:xfrm>
          <a:prstGeom prst="rect">
            <a:avLst/>
          </a:prstGeom>
        </p:spPr>
      </p:pic>
      <p:sp>
        <p:nvSpPr>
          <p:cNvPr id="15" name="Right Arrow 14"/>
          <p:cNvSpPr/>
          <p:nvPr/>
        </p:nvSpPr>
        <p:spPr>
          <a:xfrm>
            <a:off x="355600" y="4222750"/>
            <a:ext cx="285750" cy="45719"/>
          </a:xfrm>
          <a:prstGeom prst="righ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365125" y="4635500"/>
            <a:ext cx="285750" cy="45719"/>
          </a:xfrm>
          <a:prstGeom prst="righ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109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0" y="929883"/>
            <a:ext cx="8013700" cy="2071555"/>
          </a:xfrm>
          <a:ln>
            <a:solidFill>
              <a:srgbClr val="8000FF"/>
            </a:solidFill>
          </a:ln>
        </p:spPr>
        <p:txBody>
          <a:bodyPr>
            <a:normAutofit/>
          </a:bodyPr>
          <a:lstStyle/>
          <a:p>
            <a:r>
              <a:rPr lang="en-US" sz="3200" dirty="0" smtClean="0"/>
              <a:t>Can perturbations of the small intestinal microenvironment alter the TCR repertoire of </a:t>
            </a:r>
            <a:r>
              <a:rPr lang="en-US" sz="3200" dirty="0"/>
              <a:t>TCR </a:t>
            </a:r>
            <a:r>
              <a:rPr lang="en-US" sz="3200" dirty="0" smtClean="0"/>
              <a:t>Vδ1 </a:t>
            </a:r>
            <a:r>
              <a:rPr lang="en-US" sz="3200" dirty="0"/>
              <a:t>T </a:t>
            </a:r>
            <a:r>
              <a:rPr lang="en-US" sz="3200" dirty="0" smtClean="0"/>
              <a:t>cells?</a:t>
            </a:r>
            <a:endParaRPr lang="en-US" sz="3200" dirty="0"/>
          </a:p>
        </p:txBody>
      </p:sp>
      <p:pic>
        <p:nvPicPr>
          <p:cNvPr id="4" name="Picture 9"/>
          <p:cNvPicPr>
            <a:picLocks noChangeAspect="1" noChangeArrowheads="1"/>
          </p:cNvPicPr>
          <p:nvPr/>
        </p:nvPicPr>
        <p:blipFill>
          <a:blip r:embed="rId2"/>
          <a:srcRect b="3577"/>
          <a:stretch>
            <a:fillRect/>
          </a:stretch>
        </p:blipFill>
        <p:spPr bwMode="auto">
          <a:xfrm>
            <a:off x="969139" y="3475121"/>
            <a:ext cx="1456583" cy="1330149"/>
          </a:xfrm>
          <a:prstGeom prst="rect">
            <a:avLst/>
          </a:prstGeom>
          <a:noFill/>
          <a:ln w="9525">
            <a:noFill/>
            <a:miter lim="800000"/>
            <a:headEnd/>
            <a:tailEnd/>
          </a:ln>
        </p:spPr>
      </p:pic>
      <p:pic>
        <p:nvPicPr>
          <p:cNvPr id="5" name="Picture 10"/>
          <p:cNvPicPr>
            <a:picLocks noChangeAspect="1" noChangeArrowheads="1"/>
          </p:cNvPicPr>
          <p:nvPr/>
        </p:nvPicPr>
        <p:blipFill>
          <a:blip r:embed="rId3">
            <a:lum contrast="14000"/>
          </a:blip>
          <a:srcRect l="11758"/>
          <a:stretch>
            <a:fillRect/>
          </a:stretch>
        </p:blipFill>
        <p:spPr bwMode="auto">
          <a:xfrm>
            <a:off x="3851720" y="3475121"/>
            <a:ext cx="1440560" cy="1330149"/>
          </a:xfrm>
          <a:prstGeom prst="rect">
            <a:avLst/>
          </a:prstGeom>
          <a:noFill/>
          <a:ln w="9525">
            <a:noFill/>
            <a:miter lim="800000"/>
            <a:headEnd/>
            <a:tailEnd/>
          </a:ln>
        </p:spPr>
      </p:pic>
      <p:pic>
        <p:nvPicPr>
          <p:cNvPr id="6" name="Picture 11"/>
          <p:cNvPicPr>
            <a:picLocks noChangeAspect="1" noChangeArrowheads="1"/>
          </p:cNvPicPr>
          <p:nvPr/>
        </p:nvPicPr>
        <p:blipFill>
          <a:blip r:embed="rId4">
            <a:lum bright="6000" contrast="6000"/>
          </a:blip>
          <a:srcRect t="3555"/>
          <a:stretch>
            <a:fillRect/>
          </a:stretch>
        </p:blipFill>
        <p:spPr bwMode="auto">
          <a:xfrm>
            <a:off x="6494676" y="3475121"/>
            <a:ext cx="1502561" cy="1325479"/>
          </a:xfrm>
          <a:prstGeom prst="rect">
            <a:avLst/>
          </a:prstGeom>
          <a:noFill/>
          <a:ln w="9525">
            <a:noFill/>
            <a:miter lim="800000"/>
            <a:headEnd/>
            <a:tailEnd/>
          </a:ln>
        </p:spPr>
      </p:pic>
      <p:sp>
        <p:nvSpPr>
          <p:cNvPr id="7" name="TextBox 6"/>
          <p:cNvSpPr txBox="1"/>
          <p:nvPr/>
        </p:nvSpPr>
        <p:spPr>
          <a:xfrm>
            <a:off x="1255805" y="3116738"/>
            <a:ext cx="883250" cy="369332"/>
          </a:xfrm>
          <a:prstGeom prst="rect">
            <a:avLst/>
          </a:prstGeom>
          <a:noFill/>
        </p:spPr>
        <p:txBody>
          <a:bodyPr wrap="none" rtlCol="0">
            <a:spAutoFit/>
          </a:bodyPr>
          <a:lstStyle/>
          <a:p>
            <a:r>
              <a:rPr lang="en-US" dirty="0" smtClean="0"/>
              <a:t>Control</a:t>
            </a:r>
            <a:endParaRPr lang="en-US" dirty="0"/>
          </a:p>
        </p:txBody>
      </p:sp>
      <p:sp>
        <p:nvSpPr>
          <p:cNvPr id="8" name="TextBox 7"/>
          <p:cNvSpPr txBox="1"/>
          <p:nvPr/>
        </p:nvSpPr>
        <p:spPr>
          <a:xfrm>
            <a:off x="4190225" y="3084472"/>
            <a:ext cx="763550" cy="369332"/>
          </a:xfrm>
          <a:prstGeom prst="rect">
            <a:avLst/>
          </a:prstGeom>
          <a:noFill/>
        </p:spPr>
        <p:txBody>
          <a:bodyPr wrap="none" rtlCol="0">
            <a:spAutoFit/>
          </a:bodyPr>
          <a:lstStyle/>
          <a:p>
            <a:r>
              <a:rPr lang="en-US" dirty="0" smtClean="0"/>
              <a:t>Active</a:t>
            </a:r>
            <a:endParaRPr lang="en-US" dirty="0"/>
          </a:p>
        </p:txBody>
      </p:sp>
      <p:sp>
        <p:nvSpPr>
          <p:cNvPr id="9" name="TextBox 8"/>
          <p:cNvSpPr txBox="1"/>
          <p:nvPr/>
        </p:nvSpPr>
        <p:spPr>
          <a:xfrm>
            <a:off x="6954851" y="3116738"/>
            <a:ext cx="582211" cy="369332"/>
          </a:xfrm>
          <a:prstGeom prst="rect">
            <a:avLst/>
          </a:prstGeom>
          <a:noFill/>
        </p:spPr>
        <p:txBody>
          <a:bodyPr wrap="none" rtlCol="0">
            <a:spAutoFit/>
          </a:bodyPr>
          <a:lstStyle/>
          <a:p>
            <a:r>
              <a:rPr lang="en-US" dirty="0" smtClean="0"/>
              <a:t>GFD</a:t>
            </a:r>
            <a:endParaRPr lang="en-US" dirty="0"/>
          </a:p>
        </p:txBody>
      </p:sp>
    </p:spTree>
    <p:extLst>
      <p:ext uri="{BB962C8B-B14F-4D97-AF65-F5344CB8AC3E}">
        <p14:creationId xmlns:p14="http://schemas.microsoft.com/office/powerpoint/2010/main" val="5979655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00150" y="61631"/>
            <a:ext cx="6743700" cy="823137"/>
          </a:xfrm>
          <a:ln>
            <a:solidFill>
              <a:srgbClr val="8000FF"/>
            </a:solidFill>
          </a:ln>
        </p:spPr>
        <p:txBody>
          <a:bodyPr>
            <a:noAutofit/>
          </a:bodyPr>
          <a:lstStyle/>
          <a:p>
            <a:r>
              <a:rPr lang="en-US" sz="2200" dirty="0"/>
              <a:t>TCRɣδ T cells are expanded in celiac disease and exhibit Vɣ </a:t>
            </a:r>
            <a:r>
              <a:rPr lang="en-US" sz="2200" dirty="0" smtClean="0"/>
              <a:t>usage permissive for positive charges in CDRs</a:t>
            </a:r>
            <a:endParaRPr lang="en-US" sz="2200" b="1" dirty="0">
              <a:solidFill>
                <a:srgbClr val="000000"/>
              </a:solidFill>
              <a:latin typeface="Arial"/>
              <a:cs typeface="Arial"/>
            </a:endParaRPr>
          </a:p>
        </p:txBody>
      </p:sp>
      <p:pic>
        <p:nvPicPr>
          <p:cNvPr id="7" name="Picture 6"/>
          <p:cNvPicPr>
            <a:picLocks noChangeAspect="1"/>
          </p:cNvPicPr>
          <p:nvPr/>
        </p:nvPicPr>
        <p:blipFill>
          <a:blip r:embed="rId2"/>
          <a:stretch>
            <a:fillRect/>
          </a:stretch>
        </p:blipFill>
        <p:spPr>
          <a:xfrm>
            <a:off x="1555750" y="973668"/>
            <a:ext cx="6032500" cy="1998464"/>
          </a:xfrm>
          <a:prstGeom prst="rect">
            <a:avLst/>
          </a:prstGeom>
        </p:spPr>
      </p:pic>
      <p:pic>
        <p:nvPicPr>
          <p:cNvPr id="9" name="Picture 8"/>
          <p:cNvPicPr>
            <a:picLocks noChangeAspect="1"/>
          </p:cNvPicPr>
          <p:nvPr/>
        </p:nvPicPr>
        <p:blipFill>
          <a:blip r:embed="rId3"/>
          <a:stretch>
            <a:fillRect/>
          </a:stretch>
        </p:blipFill>
        <p:spPr>
          <a:xfrm>
            <a:off x="1555750" y="3013329"/>
            <a:ext cx="5600700" cy="2130171"/>
          </a:xfrm>
          <a:prstGeom prst="rect">
            <a:avLst/>
          </a:prstGeom>
        </p:spPr>
      </p:pic>
    </p:spTree>
    <p:extLst>
      <p:ext uri="{BB962C8B-B14F-4D97-AF65-F5344CB8AC3E}">
        <p14:creationId xmlns:p14="http://schemas.microsoft.com/office/powerpoint/2010/main" val="16500567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358900" y="50804"/>
            <a:ext cx="6426200" cy="819923"/>
          </a:xfrm>
          <a:ln>
            <a:solidFill>
              <a:srgbClr val="8000FF"/>
            </a:solidFill>
          </a:ln>
        </p:spPr>
        <p:txBody>
          <a:bodyPr>
            <a:noAutofit/>
          </a:bodyPr>
          <a:lstStyle/>
          <a:p>
            <a:r>
              <a:rPr lang="en-US" sz="2000" dirty="0"/>
              <a:t>CDR3 diversity </a:t>
            </a:r>
            <a:r>
              <a:rPr lang="en-US" sz="2000" dirty="0" smtClean="0"/>
              <a:t>reveals two distinct groups of Active celiac</a:t>
            </a:r>
            <a:endParaRPr lang="en-US" sz="2000" b="1" dirty="0">
              <a:solidFill>
                <a:srgbClr val="000000"/>
              </a:solidFill>
              <a:latin typeface="Arial"/>
              <a:cs typeface="Arial"/>
            </a:endParaRPr>
          </a:p>
        </p:txBody>
      </p:sp>
      <p:pic>
        <p:nvPicPr>
          <p:cNvPr id="4" name="Picture 3"/>
          <p:cNvPicPr>
            <a:picLocks noChangeAspect="1"/>
          </p:cNvPicPr>
          <p:nvPr/>
        </p:nvPicPr>
        <p:blipFill>
          <a:blip r:embed="rId2"/>
          <a:stretch>
            <a:fillRect/>
          </a:stretch>
        </p:blipFill>
        <p:spPr>
          <a:xfrm>
            <a:off x="88900" y="1176026"/>
            <a:ext cx="4294976" cy="1498600"/>
          </a:xfrm>
          <a:prstGeom prst="rect">
            <a:avLst/>
          </a:prstGeom>
        </p:spPr>
      </p:pic>
      <p:pic>
        <p:nvPicPr>
          <p:cNvPr id="7" name="Picture 6"/>
          <p:cNvPicPr>
            <a:picLocks noChangeAspect="1"/>
          </p:cNvPicPr>
          <p:nvPr/>
        </p:nvPicPr>
        <p:blipFill>
          <a:blip r:embed="rId3"/>
          <a:stretch>
            <a:fillRect/>
          </a:stretch>
        </p:blipFill>
        <p:spPr>
          <a:xfrm>
            <a:off x="4434675" y="1243392"/>
            <a:ext cx="4294976" cy="1546032"/>
          </a:xfrm>
          <a:prstGeom prst="rect">
            <a:avLst/>
          </a:prstGeom>
        </p:spPr>
      </p:pic>
      <p:pic>
        <p:nvPicPr>
          <p:cNvPr id="9" name="Picture 8"/>
          <p:cNvPicPr>
            <a:picLocks noChangeAspect="1"/>
          </p:cNvPicPr>
          <p:nvPr/>
        </p:nvPicPr>
        <p:blipFill>
          <a:blip r:embed="rId4"/>
          <a:stretch>
            <a:fillRect/>
          </a:stretch>
        </p:blipFill>
        <p:spPr>
          <a:xfrm>
            <a:off x="4434675" y="2789424"/>
            <a:ext cx="4708771" cy="1546032"/>
          </a:xfrm>
          <a:prstGeom prst="rect">
            <a:avLst/>
          </a:prstGeom>
        </p:spPr>
      </p:pic>
    </p:spTree>
    <p:extLst>
      <p:ext uri="{BB962C8B-B14F-4D97-AF65-F5344CB8AC3E}">
        <p14:creationId xmlns:p14="http://schemas.microsoft.com/office/powerpoint/2010/main" val="26060413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377" y="1303872"/>
            <a:ext cx="6409267" cy="2590799"/>
          </a:xfrm>
          <a:ln>
            <a:solidFill>
              <a:srgbClr val="8000FF"/>
            </a:solidFill>
          </a:ln>
        </p:spPr>
        <p:txBody>
          <a:bodyPr>
            <a:normAutofit fontScale="90000"/>
          </a:bodyPr>
          <a:lstStyle/>
          <a:p>
            <a:r>
              <a:rPr lang="en-US" dirty="0" smtClean="0"/>
              <a:t>Can the small intestinal microenvironment select for </a:t>
            </a:r>
            <a:r>
              <a:rPr lang="en-US" dirty="0"/>
              <a:t>TCR </a:t>
            </a:r>
            <a:r>
              <a:rPr lang="en-US" dirty="0" smtClean="0"/>
              <a:t>Vδ1 </a:t>
            </a:r>
            <a:r>
              <a:rPr lang="en-US" dirty="0"/>
              <a:t>T </a:t>
            </a:r>
            <a:r>
              <a:rPr lang="en-US" dirty="0" smtClean="0"/>
              <a:t>cells with unique functional capacity?</a:t>
            </a:r>
            <a:endParaRPr lang="en-US" dirty="0"/>
          </a:p>
        </p:txBody>
      </p:sp>
    </p:spTree>
    <p:extLst>
      <p:ext uri="{BB962C8B-B14F-4D97-AF65-F5344CB8AC3E}">
        <p14:creationId xmlns:p14="http://schemas.microsoft.com/office/powerpoint/2010/main" val="42678673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12294" y="67733"/>
            <a:ext cx="7319433" cy="618067"/>
          </a:xfrm>
          <a:ln>
            <a:solidFill>
              <a:srgbClr val="8000FF"/>
            </a:solidFill>
          </a:ln>
        </p:spPr>
        <p:txBody>
          <a:bodyPr>
            <a:noAutofit/>
          </a:bodyPr>
          <a:lstStyle/>
          <a:p>
            <a:r>
              <a:rPr lang="en-US" sz="2000" dirty="0"/>
              <a:t>TCRɣδ T cells exhibit a disease state specific cytokine profile in the small intestine </a:t>
            </a:r>
            <a:endParaRPr lang="en-US" sz="2000" b="1" dirty="0">
              <a:solidFill>
                <a:srgbClr val="000000"/>
              </a:solidFill>
              <a:latin typeface="Arial"/>
              <a:cs typeface="Arial"/>
            </a:endParaRPr>
          </a:p>
        </p:txBody>
      </p:sp>
      <p:pic>
        <p:nvPicPr>
          <p:cNvPr id="4" name="Picture 3"/>
          <p:cNvPicPr>
            <a:picLocks noChangeAspect="1"/>
          </p:cNvPicPr>
          <p:nvPr/>
        </p:nvPicPr>
        <p:blipFill>
          <a:blip r:embed="rId3"/>
          <a:stretch>
            <a:fillRect/>
          </a:stretch>
        </p:blipFill>
        <p:spPr>
          <a:xfrm>
            <a:off x="179106" y="914400"/>
            <a:ext cx="4711402" cy="2070100"/>
          </a:xfrm>
          <a:prstGeom prst="rect">
            <a:avLst/>
          </a:prstGeom>
        </p:spPr>
      </p:pic>
      <p:pic>
        <p:nvPicPr>
          <p:cNvPr id="6" name="Picture 5"/>
          <p:cNvPicPr>
            <a:picLocks noChangeAspect="1"/>
          </p:cNvPicPr>
          <p:nvPr/>
        </p:nvPicPr>
        <p:blipFill>
          <a:blip r:embed="rId4"/>
          <a:stretch>
            <a:fillRect/>
          </a:stretch>
        </p:blipFill>
        <p:spPr>
          <a:xfrm>
            <a:off x="5084234" y="914400"/>
            <a:ext cx="4018604" cy="3962400"/>
          </a:xfrm>
          <a:prstGeom prst="rect">
            <a:avLst/>
          </a:prstGeom>
        </p:spPr>
      </p:pic>
    </p:spTree>
    <p:extLst>
      <p:ext uri="{BB962C8B-B14F-4D97-AF65-F5344CB8AC3E}">
        <p14:creationId xmlns:p14="http://schemas.microsoft.com/office/powerpoint/2010/main" val="26004658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5297" y="927100"/>
            <a:ext cx="6233406" cy="2888290"/>
          </a:xfrm>
          <a:prstGeom prst="rect">
            <a:avLst/>
          </a:prstGeom>
        </p:spPr>
      </p:pic>
      <p:sp>
        <p:nvSpPr>
          <p:cNvPr id="9" name="Title 1"/>
          <p:cNvSpPr>
            <a:spLocks noGrp="1"/>
          </p:cNvSpPr>
          <p:nvPr>
            <p:ph type="title"/>
          </p:nvPr>
        </p:nvSpPr>
        <p:spPr>
          <a:xfrm>
            <a:off x="912294" y="67733"/>
            <a:ext cx="7319433" cy="618067"/>
          </a:xfrm>
          <a:ln>
            <a:solidFill>
              <a:srgbClr val="8000FF"/>
            </a:solidFill>
          </a:ln>
        </p:spPr>
        <p:txBody>
          <a:bodyPr>
            <a:noAutofit/>
          </a:bodyPr>
          <a:lstStyle/>
          <a:p>
            <a:r>
              <a:rPr lang="en-US" sz="2000" dirty="0"/>
              <a:t>TCRɣδ T cells exhibit a disease state specific </a:t>
            </a:r>
            <a:r>
              <a:rPr lang="en-US" sz="2000" dirty="0" smtClean="0"/>
              <a:t>calcium flux profile </a:t>
            </a:r>
            <a:r>
              <a:rPr lang="en-US" sz="2000" dirty="0"/>
              <a:t>in the small intestine </a:t>
            </a:r>
            <a:endParaRPr lang="en-US" sz="2000" b="1" dirty="0">
              <a:solidFill>
                <a:srgbClr val="000000"/>
              </a:solidFill>
              <a:latin typeface="Arial"/>
              <a:cs typeface="Arial"/>
            </a:endParaRPr>
          </a:p>
        </p:txBody>
      </p:sp>
      <p:pic>
        <p:nvPicPr>
          <p:cNvPr id="11" name="Picture 10"/>
          <p:cNvPicPr>
            <a:picLocks noChangeAspect="1"/>
          </p:cNvPicPr>
          <p:nvPr/>
        </p:nvPicPr>
        <p:blipFill>
          <a:blip r:embed="rId3"/>
          <a:stretch>
            <a:fillRect/>
          </a:stretch>
        </p:blipFill>
        <p:spPr>
          <a:xfrm>
            <a:off x="139700" y="927100"/>
            <a:ext cx="4152900" cy="3138820"/>
          </a:xfrm>
          <a:prstGeom prst="rect">
            <a:avLst/>
          </a:prstGeom>
        </p:spPr>
      </p:pic>
      <p:pic>
        <p:nvPicPr>
          <p:cNvPr id="12" name="Picture 11"/>
          <p:cNvPicPr>
            <a:picLocks noChangeAspect="1"/>
          </p:cNvPicPr>
          <p:nvPr/>
        </p:nvPicPr>
        <p:blipFill>
          <a:blip r:embed="rId4"/>
          <a:stretch>
            <a:fillRect/>
          </a:stretch>
        </p:blipFill>
        <p:spPr>
          <a:xfrm>
            <a:off x="4212167" y="927100"/>
            <a:ext cx="4680697" cy="3138820"/>
          </a:xfrm>
          <a:prstGeom prst="rect">
            <a:avLst/>
          </a:prstGeom>
        </p:spPr>
      </p:pic>
    </p:spTree>
    <p:extLst>
      <p:ext uri="{BB962C8B-B14F-4D97-AF65-F5344CB8AC3E}">
        <p14:creationId xmlns:p14="http://schemas.microsoft.com/office/powerpoint/2010/main" val="15431847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925" y="142479"/>
            <a:ext cx="6280151" cy="708421"/>
          </a:xfrm>
          <a:ln>
            <a:solidFill>
              <a:srgbClr val="8000FF"/>
            </a:solidFill>
          </a:ln>
        </p:spPr>
        <p:txBody>
          <a:bodyPr>
            <a:normAutofit/>
          </a:bodyPr>
          <a:lstStyle/>
          <a:p>
            <a:r>
              <a:rPr lang="en-US" sz="2600" dirty="0"/>
              <a:t>S</a:t>
            </a:r>
            <a:r>
              <a:rPr lang="en-US" sz="2600" dirty="0" smtClean="0"/>
              <a:t>hort term goals</a:t>
            </a:r>
            <a:endParaRPr lang="en-US" sz="2600" dirty="0"/>
          </a:p>
        </p:txBody>
      </p:sp>
      <p:sp>
        <p:nvSpPr>
          <p:cNvPr id="3" name="Content Placeholder 2"/>
          <p:cNvSpPr>
            <a:spLocks noGrp="1"/>
          </p:cNvSpPr>
          <p:nvPr>
            <p:ph idx="1"/>
          </p:nvPr>
        </p:nvSpPr>
        <p:spPr>
          <a:xfrm>
            <a:off x="457200" y="933450"/>
            <a:ext cx="8229600" cy="4210050"/>
          </a:xfrm>
        </p:spPr>
        <p:txBody>
          <a:bodyPr>
            <a:noAutofit/>
          </a:bodyPr>
          <a:lstStyle/>
          <a:p>
            <a:r>
              <a:rPr lang="en-US" sz="1600" dirty="0" smtClean="0"/>
              <a:t>Three months ago:</a:t>
            </a:r>
          </a:p>
          <a:p>
            <a:pPr lvl="1"/>
            <a:r>
              <a:rPr lang="en-US" sz="1200" dirty="0" smtClean="0"/>
              <a:t>Further </a:t>
            </a:r>
            <a:r>
              <a:rPr lang="en-US" sz="1200" dirty="0"/>
              <a:t>characterize TCR Vδ1 </a:t>
            </a:r>
          </a:p>
          <a:p>
            <a:pPr lvl="2"/>
            <a:r>
              <a:rPr lang="en-US" sz="1200" dirty="0"/>
              <a:t>CCR7/CD45RA in Controls, Actives, </a:t>
            </a:r>
            <a:r>
              <a:rPr lang="en-US" sz="1200" dirty="0" smtClean="0"/>
              <a:t>GFD (used 15 patients to test for differences)</a:t>
            </a:r>
            <a:endParaRPr lang="en-US" sz="1200" dirty="0"/>
          </a:p>
          <a:p>
            <a:pPr lvl="2"/>
            <a:r>
              <a:rPr lang="en-US" sz="1200" dirty="0"/>
              <a:t>NK receptors (NKG2D, NKG2A, CD94</a:t>
            </a:r>
            <a:r>
              <a:rPr lang="en-US" sz="1200" dirty="0" smtClean="0"/>
              <a:t>) (used 15 patients to test for differences)</a:t>
            </a:r>
            <a:endParaRPr lang="en-US" sz="1200" dirty="0"/>
          </a:p>
          <a:p>
            <a:pPr lvl="2"/>
            <a:r>
              <a:rPr lang="en-US" sz="1200" dirty="0" smtClean="0"/>
              <a:t>Increasing n numbers in each group for TCR seq data set (added 6 patients to cohort)</a:t>
            </a:r>
          </a:p>
          <a:p>
            <a:pPr lvl="1"/>
            <a:r>
              <a:rPr lang="en-US" sz="1200" dirty="0"/>
              <a:t>What do Vδ1 in Controls do</a:t>
            </a:r>
            <a:r>
              <a:rPr lang="en-US" sz="1200" dirty="0" smtClean="0"/>
              <a:t>? (used 11 patients and 2 96 well plates of samples to address)</a:t>
            </a:r>
            <a:endParaRPr lang="en-US" sz="1200" dirty="0"/>
          </a:p>
          <a:p>
            <a:pPr lvl="2"/>
            <a:r>
              <a:rPr lang="en-US" sz="1200" dirty="0" smtClean="0"/>
              <a:t>Perform a multi cytokine bioplex assay to proxy for potential cytokine candidates that can be confirmed with flow cytometry </a:t>
            </a:r>
          </a:p>
          <a:p>
            <a:pPr lvl="1"/>
            <a:r>
              <a:rPr lang="en-US" sz="1200" dirty="0" smtClean="0"/>
              <a:t>Analysis</a:t>
            </a:r>
          </a:p>
          <a:p>
            <a:pPr lvl="2"/>
            <a:r>
              <a:rPr lang="en-US" sz="1200" dirty="0" smtClean="0"/>
              <a:t>Unbiased approach for finding enrichment in CDR3 motifs</a:t>
            </a:r>
          </a:p>
          <a:p>
            <a:pPr lvl="2"/>
            <a:r>
              <a:rPr lang="en-US" sz="1200" dirty="0" smtClean="0"/>
              <a:t>Tagging all non-germ line and then clustering based on this</a:t>
            </a:r>
          </a:p>
          <a:p>
            <a:pPr lvl="2"/>
            <a:r>
              <a:rPr lang="en-US" sz="1200" dirty="0" smtClean="0"/>
              <a:t>Analyzing the Delta chain CDR3s</a:t>
            </a:r>
          </a:p>
          <a:p>
            <a:pPr lvl="2"/>
            <a:r>
              <a:rPr lang="en-US" sz="1200" dirty="0"/>
              <a:t>Unbiased hierarchical </a:t>
            </a:r>
            <a:r>
              <a:rPr lang="en-US" sz="1200" dirty="0" smtClean="0"/>
              <a:t>clustering of groups by gamma chain and other factors (</a:t>
            </a:r>
            <a:r>
              <a:rPr lang="en-US" sz="1200" dirty="0" err="1" smtClean="0"/>
              <a:t>freq</a:t>
            </a:r>
            <a:r>
              <a:rPr lang="en-US" sz="1200" dirty="0" smtClean="0"/>
              <a:t>, NK expression, etc)</a:t>
            </a:r>
          </a:p>
          <a:p>
            <a:r>
              <a:rPr lang="en-US" sz="1600" dirty="0" smtClean="0"/>
              <a:t>Next three months:</a:t>
            </a:r>
          </a:p>
          <a:p>
            <a:pPr lvl="1"/>
            <a:r>
              <a:rPr lang="en-US" sz="1200" dirty="0"/>
              <a:t>Finishing the TCR </a:t>
            </a:r>
            <a:r>
              <a:rPr lang="en-US" sz="1200" dirty="0" smtClean="0"/>
              <a:t>analysis</a:t>
            </a:r>
          </a:p>
          <a:p>
            <a:pPr lvl="1"/>
            <a:r>
              <a:rPr lang="en-US" sz="1200" dirty="0"/>
              <a:t>Following up on the NK receptor </a:t>
            </a:r>
            <a:r>
              <a:rPr lang="en-US" sz="1200" dirty="0" smtClean="0"/>
              <a:t>observations</a:t>
            </a:r>
          </a:p>
          <a:p>
            <a:pPr lvl="1"/>
            <a:r>
              <a:rPr lang="en-US" sz="1200" dirty="0" smtClean="0"/>
              <a:t>Finishing up the </a:t>
            </a:r>
            <a:r>
              <a:rPr lang="en-US" sz="1200" dirty="0" err="1" smtClean="0"/>
              <a:t>Ca</a:t>
            </a:r>
            <a:r>
              <a:rPr lang="en-US" sz="1200" dirty="0"/>
              <a:t>-</a:t>
            </a:r>
            <a:r>
              <a:rPr lang="en-US" sz="1200" dirty="0" smtClean="0"/>
              <a:t>flux cohort and trying to get anti-CD3 to work</a:t>
            </a:r>
          </a:p>
          <a:p>
            <a:pPr lvl="1"/>
            <a:r>
              <a:rPr lang="en-US" sz="1200" dirty="0" smtClean="0"/>
              <a:t>Some form of </a:t>
            </a:r>
            <a:r>
              <a:rPr lang="en-US" sz="1200" i="1" dirty="0" smtClean="0"/>
              <a:t>ex vivo</a:t>
            </a:r>
            <a:r>
              <a:rPr lang="en-US" sz="1200" dirty="0" smtClean="0"/>
              <a:t> transcriptional profiling</a:t>
            </a:r>
          </a:p>
        </p:txBody>
      </p:sp>
    </p:spTree>
    <p:extLst>
      <p:ext uri="{BB962C8B-B14F-4D97-AF65-F5344CB8AC3E}">
        <p14:creationId xmlns:p14="http://schemas.microsoft.com/office/powerpoint/2010/main" val="170712471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 VD1_tissue_diseas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 y="1303866"/>
            <a:ext cx="4559301" cy="3039534"/>
          </a:xfrm>
          <a:prstGeom prst="rect">
            <a:avLst/>
          </a:prstGeom>
        </p:spPr>
      </p:pic>
      <p:pic>
        <p:nvPicPr>
          <p:cNvPr id="7" name="Picture 6" descr=" VD2_tissue_diseas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700" y="1303866"/>
            <a:ext cx="4559302" cy="3039534"/>
          </a:xfrm>
          <a:prstGeom prst="rect">
            <a:avLst/>
          </a:prstGeom>
        </p:spPr>
      </p:pic>
      <p:sp>
        <p:nvSpPr>
          <p:cNvPr id="8" name="Title 1"/>
          <p:cNvSpPr>
            <a:spLocks noGrp="1"/>
          </p:cNvSpPr>
          <p:nvPr>
            <p:ph type="title"/>
          </p:nvPr>
        </p:nvSpPr>
        <p:spPr>
          <a:xfrm>
            <a:off x="1730375" y="188634"/>
            <a:ext cx="5683250" cy="556021"/>
          </a:xfrm>
          <a:ln>
            <a:solidFill>
              <a:srgbClr val="8000FF"/>
            </a:solidFill>
          </a:ln>
        </p:spPr>
        <p:txBody>
          <a:bodyPr>
            <a:noAutofit/>
          </a:bodyPr>
          <a:lstStyle/>
          <a:p>
            <a:r>
              <a:rPr lang="en-US" sz="2400" dirty="0" smtClean="0"/>
              <a:t>Phenotype with disease?</a:t>
            </a:r>
            <a:endParaRPr lang="en-US" sz="2400" b="1" dirty="0">
              <a:solidFill>
                <a:srgbClr val="000000"/>
              </a:solidFill>
              <a:latin typeface="Arial"/>
              <a:cs typeface="Arial"/>
            </a:endParaRPr>
          </a:p>
        </p:txBody>
      </p:sp>
    </p:spTree>
    <p:extLst>
      <p:ext uri="{BB962C8B-B14F-4D97-AF65-F5344CB8AC3E}">
        <p14:creationId xmlns:p14="http://schemas.microsoft.com/office/powerpoint/2010/main" val="3201403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5151" y="208172"/>
            <a:ext cx="3753723" cy="430887"/>
          </a:xfrm>
          <a:prstGeom prst="rect">
            <a:avLst/>
          </a:prstGeom>
          <a:noFill/>
          <a:ln w="12700" cmpd="sng">
            <a:solidFill>
              <a:srgbClr val="8000FF"/>
            </a:solidFill>
            <a:prstDash val="solid"/>
          </a:ln>
        </p:spPr>
        <p:txBody>
          <a:bodyPr wrap="square" rtlCol="0">
            <a:spAutoFit/>
          </a:bodyPr>
          <a:lstStyle/>
          <a:p>
            <a:pPr algn="ctr"/>
            <a:r>
              <a:rPr lang="en-US" sz="2200" b="1" dirty="0" smtClean="0">
                <a:latin typeface="Arial (Headings)"/>
                <a:cs typeface="Arial (Headings)"/>
              </a:rPr>
              <a:t>First line of defense</a:t>
            </a:r>
            <a:endParaRPr lang="en-US" sz="2200" b="1" dirty="0">
              <a:latin typeface="Arial (Headings)"/>
              <a:cs typeface="Arial (Headings)"/>
            </a:endParaRPr>
          </a:p>
        </p:txBody>
      </p:sp>
      <p:pic>
        <p:nvPicPr>
          <p:cNvPr id="18" name="Picture 17"/>
          <p:cNvPicPr>
            <a:picLocks noChangeAspect="1"/>
          </p:cNvPicPr>
          <p:nvPr/>
        </p:nvPicPr>
        <p:blipFill>
          <a:blip r:embed="rId3"/>
          <a:stretch>
            <a:fillRect/>
          </a:stretch>
        </p:blipFill>
        <p:spPr>
          <a:xfrm>
            <a:off x="0" y="0"/>
            <a:ext cx="2108200" cy="5143500"/>
          </a:xfrm>
          <a:prstGeom prst="rect">
            <a:avLst/>
          </a:prstGeom>
        </p:spPr>
      </p:pic>
      <p:pic>
        <p:nvPicPr>
          <p:cNvPr id="19" name="Picture 18"/>
          <p:cNvPicPr>
            <a:picLocks noChangeAspect="1"/>
          </p:cNvPicPr>
          <p:nvPr/>
        </p:nvPicPr>
        <p:blipFill>
          <a:blip r:embed="rId4"/>
          <a:stretch>
            <a:fillRect/>
          </a:stretch>
        </p:blipFill>
        <p:spPr>
          <a:xfrm>
            <a:off x="7607300" y="1"/>
            <a:ext cx="1536700" cy="5130800"/>
          </a:xfrm>
          <a:prstGeom prst="rect">
            <a:avLst/>
          </a:prstGeom>
        </p:spPr>
      </p:pic>
      <p:sp>
        <p:nvSpPr>
          <p:cNvPr id="22" name="TextBox 21"/>
          <p:cNvSpPr txBox="1"/>
          <p:nvPr/>
        </p:nvSpPr>
        <p:spPr>
          <a:xfrm>
            <a:off x="2322961" y="4855984"/>
            <a:ext cx="1807769" cy="246221"/>
          </a:xfrm>
          <a:prstGeom prst="rect">
            <a:avLst/>
          </a:prstGeom>
          <a:noFill/>
        </p:spPr>
        <p:txBody>
          <a:bodyPr wrap="none" rtlCol="0">
            <a:spAutoFit/>
          </a:bodyPr>
          <a:lstStyle/>
          <a:p>
            <a:r>
              <a:rPr lang="en-US" sz="1000" dirty="0" smtClean="0"/>
              <a:t>Luoma, A et al. </a:t>
            </a:r>
            <a:r>
              <a:rPr lang="en-US" sz="1000" i="1" dirty="0" smtClean="0"/>
              <a:t>Immunity </a:t>
            </a:r>
            <a:r>
              <a:rPr lang="en-US" sz="1000" dirty="0" smtClean="0"/>
              <a:t>2013.</a:t>
            </a:r>
            <a:endParaRPr lang="en-US" sz="1000" dirty="0"/>
          </a:p>
        </p:txBody>
      </p:sp>
      <p:sp>
        <p:nvSpPr>
          <p:cNvPr id="25" name="TextBox 24"/>
          <p:cNvSpPr txBox="1"/>
          <p:nvPr/>
        </p:nvSpPr>
        <p:spPr>
          <a:xfrm>
            <a:off x="5344576" y="4855984"/>
            <a:ext cx="2040267" cy="246221"/>
          </a:xfrm>
          <a:prstGeom prst="rect">
            <a:avLst/>
          </a:prstGeom>
          <a:noFill/>
        </p:spPr>
        <p:txBody>
          <a:bodyPr wrap="none" rtlCol="0">
            <a:spAutoFit/>
          </a:bodyPr>
          <a:lstStyle/>
          <a:p>
            <a:r>
              <a:rPr lang="en-US" sz="1000" dirty="0" err="1" smtClean="0"/>
              <a:t>Uldrich</a:t>
            </a:r>
            <a:r>
              <a:rPr lang="en-US" sz="1000" dirty="0" smtClean="0"/>
              <a:t>, P et al. </a:t>
            </a:r>
            <a:r>
              <a:rPr lang="en-US" sz="1000" i="1" dirty="0" smtClean="0"/>
              <a:t>Nat Immunol. </a:t>
            </a:r>
            <a:r>
              <a:rPr lang="en-US" sz="1000" dirty="0" smtClean="0"/>
              <a:t>2013.</a:t>
            </a:r>
            <a:endParaRPr lang="en-US" sz="1000" dirty="0"/>
          </a:p>
        </p:txBody>
      </p:sp>
      <p:sp>
        <p:nvSpPr>
          <p:cNvPr id="5" name="TextBox 4"/>
          <p:cNvSpPr txBox="1"/>
          <p:nvPr/>
        </p:nvSpPr>
        <p:spPr>
          <a:xfrm>
            <a:off x="6081768" y="4898437"/>
            <a:ext cx="3121480" cy="246221"/>
          </a:xfrm>
          <a:prstGeom prst="rect">
            <a:avLst/>
          </a:prstGeom>
          <a:noFill/>
        </p:spPr>
        <p:txBody>
          <a:bodyPr wrap="none" rtlCol="0">
            <a:spAutoFit/>
          </a:bodyPr>
          <a:lstStyle/>
          <a:p>
            <a:r>
              <a:rPr lang="en-US" sz="1000" dirty="0" smtClean="0"/>
              <a:t>Vantourout, P and Hayday, A. Nature Rev. Immun. 2013. </a:t>
            </a:r>
            <a:endParaRPr lang="en-US" sz="1000" dirty="0"/>
          </a:p>
        </p:txBody>
      </p:sp>
      <p:sp>
        <p:nvSpPr>
          <p:cNvPr id="2" name="TextBox 1"/>
          <p:cNvSpPr txBox="1"/>
          <p:nvPr/>
        </p:nvSpPr>
        <p:spPr>
          <a:xfrm>
            <a:off x="6905839" y="430869"/>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5"/>
          <a:stretch>
            <a:fillRect/>
          </a:stretch>
        </p:blipFill>
        <p:spPr>
          <a:xfrm>
            <a:off x="716430" y="1028875"/>
            <a:ext cx="7711165" cy="3569540"/>
          </a:xfrm>
          <a:prstGeom prst="rect">
            <a:avLst/>
          </a:prstGeom>
        </p:spPr>
      </p:pic>
      <p:sp>
        <p:nvSpPr>
          <p:cNvPr id="16" name="TextBox 15"/>
          <p:cNvSpPr txBox="1"/>
          <p:nvPr/>
        </p:nvSpPr>
        <p:spPr>
          <a:xfrm>
            <a:off x="2932632" y="195201"/>
            <a:ext cx="3753723" cy="430887"/>
          </a:xfrm>
          <a:prstGeom prst="rect">
            <a:avLst/>
          </a:prstGeom>
          <a:noFill/>
          <a:ln w="12700" cmpd="sng">
            <a:solidFill>
              <a:srgbClr val="8000FF"/>
            </a:solidFill>
            <a:prstDash val="solid"/>
          </a:ln>
        </p:spPr>
        <p:txBody>
          <a:bodyPr wrap="square" rtlCol="0">
            <a:spAutoFit/>
          </a:bodyPr>
          <a:lstStyle/>
          <a:p>
            <a:pPr algn="ctr"/>
            <a:r>
              <a:rPr lang="en-US" sz="2200" b="1" dirty="0" smtClean="0">
                <a:latin typeface="Arial (Headings)"/>
                <a:cs typeface="Arial (Headings)"/>
              </a:rPr>
              <a:t>Nature of TCR recognition</a:t>
            </a:r>
            <a:endParaRPr lang="en-US" sz="2200" b="1" dirty="0">
              <a:latin typeface="Arial (Headings)"/>
              <a:cs typeface="Arial (Headings)"/>
            </a:endParaRPr>
          </a:p>
        </p:txBody>
      </p:sp>
      <p:pic>
        <p:nvPicPr>
          <p:cNvPr id="21" name="Picture 20"/>
          <p:cNvPicPr>
            <a:picLocks noChangeAspect="1"/>
          </p:cNvPicPr>
          <p:nvPr/>
        </p:nvPicPr>
        <p:blipFill>
          <a:blip r:embed="rId6"/>
          <a:stretch>
            <a:fillRect/>
          </a:stretch>
        </p:blipFill>
        <p:spPr>
          <a:xfrm>
            <a:off x="3070498" y="965200"/>
            <a:ext cx="3477954" cy="3851198"/>
          </a:xfrm>
          <a:prstGeom prst="rect">
            <a:avLst/>
          </a:prstGeom>
        </p:spPr>
      </p:pic>
    </p:spTree>
    <p:extLst>
      <p:ext uri="{BB962C8B-B14F-4D97-AF65-F5344CB8AC3E}">
        <p14:creationId xmlns:p14="http://schemas.microsoft.com/office/powerpoint/2010/main" val="1411225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1"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4"/>
                                        </p:tgtEl>
                                        <p:attrNameLst>
                                          <p:attrName>ppt_w</p:attrName>
                                        </p:attrNameLst>
                                      </p:cBhvr>
                                      <p:tavLst>
                                        <p:tav tm="0">
                                          <p:val>
                                            <p:strVal val="ppt_w"/>
                                          </p:val>
                                        </p:tav>
                                        <p:tav tm="100000">
                                          <p:val>
                                            <p:fltVal val="0"/>
                                          </p:val>
                                        </p:tav>
                                      </p:tavLst>
                                    </p:anim>
                                    <p:anim calcmode="lin" valueType="num">
                                      <p:cBhvr>
                                        <p:cTn id="12" dur="500"/>
                                        <p:tgtEl>
                                          <p:spTgt spid="4"/>
                                        </p:tgtEl>
                                        <p:attrNameLst>
                                          <p:attrName>ppt_h</p:attrName>
                                        </p:attrNameLst>
                                      </p:cBhvr>
                                      <p:tavLst>
                                        <p:tav tm="0">
                                          <p:val>
                                            <p:strVal val="ppt_h"/>
                                          </p:val>
                                        </p:tav>
                                        <p:tav tm="100000">
                                          <p:val>
                                            <p:fltVal val="0"/>
                                          </p:val>
                                        </p:tav>
                                      </p:tavLst>
                                    </p:anim>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5"/>
                                        </p:tgtEl>
                                        <p:attrNameLst>
                                          <p:attrName>ppt_w</p:attrName>
                                        </p:attrNameLst>
                                      </p:cBhvr>
                                      <p:tavLst>
                                        <p:tav tm="0">
                                          <p:val>
                                            <p:strVal val="ppt_w"/>
                                          </p:val>
                                        </p:tav>
                                        <p:tav tm="100000">
                                          <p:val>
                                            <p:fltVal val="0"/>
                                          </p:val>
                                        </p:tav>
                                      </p:tavLst>
                                    </p:anim>
                                    <p:anim calcmode="lin" valueType="num">
                                      <p:cBhvr>
                                        <p:cTn id="17" dur="500"/>
                                        <p:tgtEl>
                                          <p:spTgt spid="5"/>
                                        </p:tgtEl>
                                        <p:attrNameLst>
                                          <p:attrName>ppt_h</p:attrName>
                                        </p:attrNameLst>
                                      </p:cBhvr>
                                      <p:tavLst>
                                        <p:tav tm="0">
                                          <p:val>
                                            <p:strVal val="ppt_h"/>
                                          </p:val>
                                        </p:tav>
                                        <p:tav tm="100000">
                                          <p:val>
                                            <p:fltVal val="0"/>
                                          </p:val>
                                        </p:tav>
                                      </p:tavLst>
                                    </p:anim>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par>
                                <p:cTn id="27" presetID="53" presetClass="entr" presetSubtype="16"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xit" presetSubtype="32" fill="hold" grpId="0" nodeType="withEffect">
                                  <p:stCondLst>
                                    <p:cond delay="0"/>
                                  </p:stCondLst>
                                  <p:childTnLst>
                                    <p:anim calcmode="lin" valueType="num">
                                      <p:cBhvr>
                                        <p:cTn id="38" dur="500"/>
                                        <p:tgtEl>
                                          <p:spTgt spid="8"/>
                                        </p:tgtEl>
                                        <p:attrNameLst>
                                          <p:attrName>ppt_w</p:attrName>
                                        </p:attrNameLst>
                                      </p:cBhvr>
                                      <p:tavLst>
                                        <p:tav tm="0">
                                          <p:val>
                                            <p:strVal val="ppt_w"/>
                                          </p:val>
                                        </p:tav>
                                        <p:tav tm="100000">
                                          <p:val>
                                            <p:fltVal val="0"/>
                                          </p:val>
                                        </p:tav>
                                      </p:tavLst>
                                    </p:anim>
                                    <p:anim calcmode="lin" valueType="num">
                                      <p:cBhvr>
                                        <p:cTn id="39" dur="500"/>
                                        <p:tgtEl>
                                          <p:spTgt spid="8"/>
                                        </p:tgtEl>
                                        <p:attrNameLst>
                                          <p:attrName>ppt_h</p:attrName>
                                        </p:attrNameLst>
                                      </p:cBhvr>
                                      <p:tavLst>
                                        <p:tav tm="0">
                                          <p:val>
                                            <p:strVal val="ppt_h"/>
                                          </p:val>
                                        </p:tav>
                                        <p:tav tm="100000">
                                          <p:val>
                                            <p:fltVal val="0"/>
                                          </p:val>
                                        </p:tav>
                                      </p:tavLst>
                                    </p:anim>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53" presetClass="entr" presetSubtype="16"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2" grpId="0"/>
      <p:bldP spid="25" grpId="0"/>
      <p:bldP spid="5"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30375" y="188634"/>
            <a:ext cx="5683250" cy="556021"/>
          </a:xfrm>
          <a:ln>
            <a:solidFill>
              <a:srgbClr val="8000FF"/>
            </a:solidFill>
          </a:ln>
        </p:spPr>
        <p:txBody>
          <a:bodyPr>
            <a:noAutofit/>
          </a:bodyPr>
          <a:lstStyle/>
          <a:p>
            <a:r>
              <a:rPr lang="en-US" sz="2400" dirty="0" smtClean="0"/>
              <a:t>Phenotype with disease?</a:t>
            </a:r>
            <a:endParaRPr lang="en-US" sz="2400" b="1" dirty="0">
              <a:solidFill>
                <a:srgbClr val="000000"/>
              </a:solidFill>
              <a:latin typeface="Arial"/>
              <a:cs typeface="Arial"/>
            </a:endParaRPr>
          </a:p>
        </p:txBody>
      </p:sp>
      <p:pic>
        <p:nvPicPr>
          <p:cNvPr id="5" name="Picture 4" descr=" VD1_CD94_NKG2A_mark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08100"/>
            <a:ext cx="5334000" cy="3556000"/>
          </a:xfrm>
          <a:prstGeom prst="rect">
            <a:avLst/>
          </a:prstGeom>
        </p:spPr>
      </p:pic>
    </p:spTree>
    <p:extLst>
      <p:ext uri="{BB962C8B-B14F-4D97-AF65-F5344CB8AC3E}">
        <p14:creationId xmlns:p14="http://schemas.microsoft.com/office/powerpoint/2010/main" val="37568465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013" y="205979"/>
            <a:ext cx="3101975" cy="598353"/>
          </a:xfrm>
          <a:ln>
            <a:solidFill>
              <a:srgbClr val="8000FF"/>
            </a:solidFill>
          </a:ln>
        </p:spPr>
        <p:txBody>
          <a:bodyPr>
            <a:normAutofit/>
          </a:bodyPr>
          <a:lstStyle/>
          <a:p>
            <a:r>
              <a:rPr lang="en-US" sz="2200" dirty="0" smtClean="0"/>
              <a:t>Long term questions</a:t>
            </a:r>
            <a:endParaRPr 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2061510200"/>
              </p:ext>
            </p:extLst>
          </p:nvPr>
        </p:nvGraphicFramePr>
        <p:xfrm>
          <a:off x="969434" y="2917820"/>
          <a:ext cx="6392331" cy="904239"/>
        </p:xfrm>
        <a:graphic>
          <a:graphicData uri="http://schemas.openxmlformats.org/drawingml/2006/table">
            <a:tbl>
              <a:tblPr/>
              <a:tblGrid>
                <a:gridCol w="1163869"/>
                <a:gridCol w="2614231"/>
                <a:gridCol w="2614231"/>
              </a:tblGrid>
              <a:tr h="110747">
                <a:tc>
                  <a:txBody>
                    <a:bodyPr/>
                    <a:lstStyle/>
                    <a:p>
                      <a:pPr algn="ctr" fontAlgn="ctr"/>
                      <a:r>
                        <a:rPr lang="en-US" sz="1400" b="0" i="0" u="none" strike="noStrike" dirty="0">
                          <a:solidFill>
                            <a:srgbClr val="000000"/>
                          </a:solidFill>
                          <a:effectLst/>
                          <a:latin typeface="Calibri"/>
                        </a:rPr>
                        <a:t>Patient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Delta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Gamma 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272">
                <a:tc>
                  <a:txBody>
                    <a:bodyPr/>
                    <a:lstStyle/>
                    <a:p>
                      <a:pPr algn="ctr" fontAlgn="ctr"/>
                      <a:r>
                        <a:rPr lang="en-US" sz="1400" b="0" i="0" u="none" strike="noStrike" dirty="0">
                          <a:solidFill>
                            <a:srgbClr val="000000"/>
                          </a:solidFill>
                          <a:effectLst/>
                          <a:latin typeface="Calibri"/>
                        </a:rPr>
                        <a:t>88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ourier"/>
                        </a:rPr>
                        <a:t>CALGELGPTRGYWGANFTDKLIF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ourier"/>
                        </a:rPr>
                        <a:t>CALGELGPTRGYWGANFTDKLIF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272">
                <a:tc>
                  <a:txBody>
                    <a:bodyPr/>
                    <a:lstStyle/>
                    <a:p>
                      <a:pPr algn="ctr" fontAlgn="ctr"/>
                      <a:r>
                        <a:rPr lang="cs-CZ" sz="1400" b="0" i="0" u="none" strike="noStrike">
                          <a:solidFill>
                            <a:srgbClr val="000000"/>
                          </a:solidFill>
                          <a:effectLst/>
                          <a:latin typeface="Calibri"/>
                        </a:rPr>
                        <a:t>94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ourier"/>
                        </a:rPr>
                        <a:t>CALGELRTYSVLGKLIF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ourier"/>
                        </a:rPr>
                        <a:t>CATWDVYYKKLF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0747">
                <a:tc>
                  <a:txBody>
                    <a:bodyPr/>
                    <a:lstStyle/>
                    <a:p>
                      <a:pPr algn="ctr" fontAlgn="ctr"/>
                      <a:r>
                        <a:rPr lang="en-US" sz="1400" b="0" i="0" u="none" strike="noStrike">
                          <a:solidFill>
                            <a:srgbClr val="000000"/>
                          </a:solidFill>
                          <a:effectLst/>
                          <a:latin typeface="Calibri"/>
                        </a:rPr>
                        <a:t>95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ourier"/>
                        </a:rPr>
                        <a:t>CALGELGKLIF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ourier"/>
                        </a:rPr>
                        <a:t>CATWDGQYKKLF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575734" y="1041400"/>
            <a:ext cx="7992533" cy="1323439"/>
          </a:xfrm>
          <a:prstGeom prst="rect">
            <a:avLst/>
          </a:prstGeom>
          <a:noFill/>
        </p:spPr>
        <p:txBody>
          <a:bodyPr wrap="square" rtlCol="0">
            <a:spAutoFit/>
          </a:bodyPr>
          <a:lstStyle/>
          <a:p>
            <a:pPr marL="285750" indent="-285750">
              <a:buFont typeface="Arial"/>
              <a:buChar char="•"/>
            </a:pPr>
            <a:r>
              <a:rPr lang="en-US" sz="1600" dirty="0" smtClean="0"/>
              <a:t>Gain insight into how the tissue is changing with disease for leads on potential ligands</a:t>
            </a:r>
          </a:p>
          <a:p>
            <a:pPr marL="742950" lvl="1" indent="-285750">
              <a:buFont typeface="Arial"/>
              <a:buChar char="•"/>
            </a:pPr>
            <a:r>
              <a:rPr lang="en-US" sz="1600" dirty="0" smtClean="0"/>
              <a:t>I have collected a set of samples sorted on T cell negative cells from biopsies</a:t>
            </a:r>
          </a:p>
          <a:p>
            <a:pPr marL="742950" lvl="1" indent="-285750">
              <a:buFont typeface="Arial"/>
              <a:buChar char="•"/>
            </a:pPr>
            <a:r>
              <a:rPr lang="en-US" sz="1600" dirty="0" smtClean="0"/>
              <a:t>Also have whole biopsies from patients sequenced for TCR</a:t>
            </a:r>
          </a:p>
          <a:p>
            <a:pPr marL="1200150" lvl="2" indent="-285750">
              <a:buFont typeface="Arial"/>
              <a:buChar char="•"/>
            </a:pPr>
            <a:r>
              <a:rPr lang="en-US" sz="1600" dirty="0" smtClean="0"/>
              <a:t>Active high vs. low diversity </a:t>
            </a:r>
          </a:p>
          <a:p>
            <a:pPr marL="285750" indent="-285750">
              <a:buFont typeface="Arial"/>
              <a:buChar char="•"/>
            </a:pPr>
            <a:r>
              <a:rPr lang="en-US" sz="1600" dirty="0" smtClean="0"/>
              <a:t>Cloning single TCRs (3 controls, 1 Active, 1 GFD)</a:t>
            </a:r>
          </a:p>
        </p:txBody>
      </p:sp>
      <p:sp>
        <p:nvSpPr>
          <p:cNvPr id="3" name="TextBox 2"/>
          <p:cNvSpPr txBox="1"/>
          <p:nvPr/>
        </p:nvSpPr>
        <p:spPr>
          <a:xfrm>
            <a:off x="1096436" y="2548488"/>
            <a:ext cx="883250" cy="369332"/>
          </a:xfrm>
          <a:prstGeom prst="rect">
            <a:avLst/>
          </a:prstGeom>
          <a:noFill/>
        </p:spPr>
        <p:txBody>
          <a:bodyPr wrap="none" rtlCol="0">
            <a:spAutoFit/>
          </a:bodyPr>
          <a:lstStyle/>
          <a:p>
            <a:r>
              <a:rPr lang="en-US" dirty="0" smtClean="0"/>
              <a:t>Control</a:t>
            </a:r>
            <a:endParaRPr lang="en-US" dirty="0"/>
          </a:p>
        </p:txBody>
      </p:sp>
    </p:spTree>
    <p:extLst>
      <p:ext uri="{BB962C8B-B14F-4D97-AF65-F5344CB8AC3E}">
        <p14:creationId xmlns:p14="http://schemas.microsoft.com/office/powerpoint/2010/main" val="371076946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8555" y="129402"/>
            <a:ext cx="3706915" cy="674554"/>
          </a:xfrm>
          <a:ln>
            <a:solidFill>
              <a:srgbClr val="8000FF"/>
            </a:solidFill>
          </a:ln>
        </p:spPr>
        <p:txBody>
          <a:bodyPr>
            <a:normAutofit/>
          </a:bodyPr>
          <a:lstStyle/>
          <a:p>
            <a:r>
              <a:rPr lang="en-US" sz="2800" b="1" dirty="0" smtClean="0">
                <a:latin typeface="Arial (Headings)"/>
                <a:cs typeface="Arial (Headings)"/>
              </a:rPr>
              <a:t>Acknowledgments</a:t>
            </a:r>
            <a:endParaRPr lang="en-US" sz="2800" b="1" dirty="0">
              <a:latin typeface="Arial (Headings)"/>
              <a:cs typeface="Arial (Headings)"/>
            </a:endParaRPr>
          </a:p>
        </p:txBody>
      </p:sp>
      <p:sp>
        <p:nvSpPr>
          <p:cNvPr id="4" name="Content Placeholder 2"/>
          <p:cNvSpPr>
            <a:spLocks noGrp="1"/>
          </p:cNvSpPr>
          <p:nvPr>
            <p:ph idx="1"/>
          </p:nvPr>
        </p:nvSpPr>
        <p:spPr>
          <a:xfrm>
            <a:off x="12" y="1146822"/>
            <a:ext cx="1804171" cy="3937343"/>
          </a:xfrm>
        </p:spPr>
        <p:txBody>
          <a:bodyPr>
            <a:noAutofit/>
          </a:bodyPr>
          <a:lstStyle/>
          <a:p>
            <a:pPr marL="0" indent="0" algn="ctr">
              <a:buNone/>
            </a:pPr>
            <a:r>
              <a:rPr lang="en-US" sz="1600" b="1" u="dbl" dirty="0" smtClean="0">
                <a:uFill>
                  <a:solidFill>
                    <a:srgbClr val="8000FF"/>
                  </a:solidFill>
                </a:uFill>
                <a:latin typeface="Times New Roman (Body)"/>
                <a:cs typeface="Times New Roman (Body)"/>
              </a:rPr>
              <a:t>Jabri Lab </a:t>
            </a:r>
          </a:p>
          <a:p>
            <a:pPr marL="0" indent="0" algn="ctr">
              <a:buNone/>
            </a:pPr>
            <a:r>
              <a:rPr lang="en-US" sz="1400" dirty="0" smtClean="0">
                <a:latin typeface="Times New Roman (Body)"/>
                <a:cs typeface="Times New Roman (Body)"/>
              </a:rPr>
              <a:t>Bana Jabri</a:t>
            </a:r>
          </a:p>
          <a:p>
            <a:pPr marL="0" indent="0" algn="ctr">
              <a:buNone/>
            </a:pPr>
            <a:r>
              <a:rPr lang="en-US" sz="1400" dirty="0" err="1">
                <a:latin typeface="Times New Roman (Body)"/>
                <a:cs typeface="Times New Roman (Body)"/>
              </a:rPr>
              <a:t>Cezary</a:t>
            </a:r>
            <a:r>
              <a:rPr lang="en-US" sz="1400" dirty="0">
                <a:latin typeface="Times New Roman (Body)"/>
                <a:cs typeface="Times New Roman (Body)"/>
              </a:rPr>
              <a:t> </a:t>
            </a:r>
            <a:r>
              <a:rPr lang="en-US" sz="1400" dirty="0" err="1">
                <a:latin typeface="Times New Roman (Body)"/>
                <a:cs typeface="Times New Roman (Body)"/>
              </a:rPr>
              <a:t>Ciszewski</a:t>
            </a:r>
            <a:r>
              <a:rPr lang="en-US" sz="1400" dirty="0">
                <a:latin typeface="Times New Roman (Body)"/>
                <a:cs typeface="Times New Roman (Body)"/>
              </a:rPr>
              <a:t> </a:t>
            </a:r>
            <a:endParaRPr lang="en-US" sz="1400" dirty="0" smtClean="0">
              <a:latin typeface="Times New Roman (Body)"/>
              <a:cs typeface="Times New Roman (Body)"/>
            </a:endParaRPr>
          </a:p>
          <a:p>
            <a:pPr marL="0" indent="0" algn="ctr">
              <a:buNone/>
            </a:pPr>
            <a:r>
              <a:rPr lang="en-US" sz="1400" dirty="0" smtClean="0">
                <a:latin typeface="Times New Roman (Body)"/>
                <a:cs typeface="Times New Roman (Body)"/>
              </a:rPr>
              <a:t>Kathryn Lesko</a:t>
            </a:r>
          </a:p>
          <a:p>
            <a:pPr marL="0" indent="0" algn="ctr">
              <a:buNone/>
            </a:pPr>
            <a:r>
              <a:rPr lang="en-US" sz="1400" dirty="0" smtClean="0">
                <a:latin typeface="Times New Roman (Body)"/>
                <a:cs typeface="Times New Roman (Body)"/>
              </a:rPr>
              <a:t>Ian Lawrence</a:t>
            </a:r>
          </a:p>
          <a:p>
            <a:pPr marL="0" indent="0" algn="ctr">
              <a:buNone/>
            </a:pPr>
            <a:r>
              <a:rPr lang="en-US" sz="1400" dirty="0" err="1">
                <a:latin typeface="Times New Roman (Body)"/>
                <a:cs typeface="Times New Roman (Body)"/>
              </a:rPr>
              <a:t>Jagoda</a:t>
            </a:r>
            <a:r>
              <a:rPr lang="en-US" sz="1400" dirty="0">
                <a:latin typeface="Times New Roman (Body)"/>
                <a:cs typeface="Times New Roman (Body)"/>
              </a:rPr>
              <a:t> </a:t>
            </a:r>
            <a:r>
              <a:rPr lang="en-US" sz="1400" dirty="0" err="1" smtClean="0">
                <a:latin typeface="Times New Roman (Body)"/>
                <a:cs typeface="Times New Roman (Body)"/>
              </a:rPr>
              <a:t>Rokicka</a:t>
            </a:r>
            <a:endParaRPr lang="en-US" sz="1400" dirty="0" smtClean="0">
              <a:latin typeface="Times New Roman (Body)"/>
              <a:cs typeface="Times New Roman (Body)"/>
            </a:endParaRPr>
          </a:p>
          <a:p>
            <a:pPr marL="0" indent="0" algn="ctr">
              <a:buNone/>
            </a:pPr>
            <a:r>
              <a:rPr lang="en-US" sz="1400" dirty="0" err="1" smtClean="0">
                <a:latin typeface="Times New Roman (Body)"/>
                <a:cs typeface="Times New Roman (Body)"/>
              </a:rPr>
              <a:t>Hoda</a:t>
            </a:r>
            <a:r>
              <a:rPr lang="en-US" sz="1400" dirty="0" smtClean="0">
                <a:latin typeface="Times New Roman (Body)"/>
                <a:cs typeface="Times New Roman (Body)"/>
              </a:rPr>
              <a:t> </a:t>
            </a:r>
            <a:r>
              <a:rPr lang="en-US" sz="1400" dirty="0" err="1" smtClean="0">
                <a:latin typeface="Times New Roman (Body)"/>
                <a:cs typeface="Times New Roman (Body)"/>
              </a:rPr>
              <a:t>Sayegh</a:t>
            </a:r>
            <a:endParaRPr lang="en-US" sz="1400" dirty="0">
              <a:latin typeface="Times New Roman (Body)"/>
              <a:cs typeface="Times New Roman (Body)"/>
            </a:endParaRPr>
          </a:p>
          <a:p>
            <a:pPr marL="0" indent="0" algn="ctr">
              <a:buNone/>
            </a:pPr>
            <a:endParaRPr lang="en-US" sz="1400" dirty="0" smtClean="0">
              <a:latin typeface="Times New Roman (Body)"/>
              <a:cs typeface="Times New Roman (Body)"/>
            </a:endParaRPr>
          </a:p>
          <a:p>
            <a:pPr marL="0" indent="0" algn="ctr">
              <a:buNone/>
            </a:pPr>
            <a:r>
              <a:rPr lang="en-US" sz="1600" b="1" dirty="0"/>
              <a:t>R01 DK067180</a:t>
            </a:r>
          </a:p>
          <a:p>
            <a:pPr marL="0" indent="0" algn="ctr">
              <a:buNone/>
            </a:pPr>
            <a:endParaRPr lang="en-US" sz="1400" dirty="0">
              <a:latin typeface="Times New Roman (Body)"/>
              <a:cs typeface="Times New Roman (Body)"/>
            </a:endParaRPr>
          </a:p>
          <a:p>
            <a:pPr marL="0" indent="0" algn="ctr">
              <a:buNone/>
            </a:pPr>
            <a:r>
              <a:rPr lang="en-US" sz="1600" b="1" u="dbl" dirty="0" smtClean="0">
                <a:uFill>
                  <a:solidFill>
                    <a:srgbClr val="8000FF"/>
                  </a:solidFill>
                </a:uFill>
                <a:latin typeface="Times New Roman (Body)"/>
                <a:cs typeface="Times New Roman (Body)"/>
              </a:rPr>
              <a:t>Physicians</a:t>
            </a:r>
          </a:p>
          <a:p>
            <a:pPr marL="0" indent="0" algn="ctr">
              <a:buNone/>
            </a:pPr>
            <a:r>
              <a:rPr lang="en-US" sz="1400" dirty="0" smtClean="0">
                <a:latin typeface="Times New Roman (Body)"/>
                <a:cs typeface="Times New Roman (Body)"/>
              </a:rPr>
              <a:t>Stefano </a:t>
            </a:r>
            <a:r>
              <a:rPr lang="en-US" sz="1400" dirty="0">
                <a:latin typeface="Times New Roman (Body)"/>
                <a:cs typeface="Times New Roman (Body)"/>
              </a:rPr>
              <a:t>Guandalini </a:t>
            </a:r>
          </a:p>
          <a:p>
            <a:pPr marL="0" indent="0" algn="ctr">
              <a:buNone/>
            </a:pPr>
            <a:r>
              <a:rPr lang="en-US" sz="1400" dirty="0" smtClean="0">
                <a:latin typeface="Times New Roman (Body)"/>
                <a:cs typeface="Times New Roman (Body)"/>
              </a:rPr>
              <a:t>Sonia Kupfer </a:t>
            </a:r>
          </a:p>
          <a:p>
            <a:pPr marL="0" indent="0" algn="ctr">
              <a:buNone/>
            </a:pPr>
            <a:r>
              <a:rPr lang="en-US" sz="1400" dirty="0">
                <a:latin typeface="Times New Roman (Body)"/>
                <a:cs typeface="Times New Roman (Body)"/>
              </a:rPr>
              <a:t>C</a:t>
            </a:r>
            <a:r>
              <a:rPr lang="en-US" sz="1400" dirty="0" smtClean="0">
                <a:latin typeface="Times New Roman (Body)"/>
                <a:cs typeface="Times New Roman (Body)"/>
              </a:rPr>
              <a:t>arol </a:t>
            </a:r>
            <a:r>
              <a:rPr lang="en-US" sz="1400" dirty="0" err="1" smtClean="0">
                <a:latin typeface="Times New Roman (Body)"/>
                <a:cs typeface="Times New Roman (Body)"/>
              </a:rPr>
              <a:t>Semrad</a:t>
            </a:r>
            <a:endParaRPr lang="en-US" sz="1400" dirty="0" smtClean="0">
              <a:latin typeface="Times New Roman (Body)"/>
              <a:cs typeface="Times New Roman (Body)"/>
            </a:endParaRPr>
          </a:p>
        </p:txBody>
      </p:sp>
      <p:sp>
        <p:nvSpPr>
          <p:cNvPr id="5" name="TextBox 4"/>
          <p:cNvSpPr txBox="1"/>
          <p:nvPr/>
        </p:nvSpPr>
        <p:spPr>
          <a:xfrm>
            <a:off x="7276037" y="1146824"/>
            <a:ext cx="1867969" cy="2585323"/>
          </a:xfrm>
          <a:prstGeom prst="rect">
            <a:avLst/>
          </a:prstGeom>
          <a:noFill/>
        </p:spPr>
        <p:txBody>
          <a:bodyPr wrap="square" rtlCol="0">
            <a:spAutoFit/>
          </a:bodyPr>
          <a:lstStyle/>
          <a:p>
            <a:pPr algn="ctr"/>
            <a:r>
              <a:rPr lang="en-US" sz="1600" b="1" u="dbl" dirty="0" smtClean="0">
                <a:uFill>
                  <a:solidFill>
                    <a:srgbClr val="8000FF"/>
                  </a:solidFill>
                </a:uFill>
                <a:latin typeface="Times New Roman (Body)"/>
                <a:cs typeface="Times New Roman (Body)"/>
              </a:rPr>
              <a:t>Price Lab</a:t>
            </a:r>
          </a:p>
          <a:p>
            <a:pPr algn="ctr"/>
            <a:r>
              <a:rPr lang="en-US" sz="1400" dirty="0" smtClean="0">
                <a:latin typeface="Times New Roman (Body)"/>
                <a:cs typeface="Times New Roman (Body)"/>
              </a:rPr>
              <a:t>David Price</a:t>
            </a:r>
          </a:p>
          <a:p>
            <a:pPr algn="ctr"/>
            <a:r>
              <a:rPr lang="en-US" sz="1400" dirty="0" smtClean="0">
                <a:latin typeface="Times New Roman (Body)"/>
                <a:cs typeface="Times New Roman (Body)"/>
              </a:rPr>
              <a:t>Kristin Ladell</a:t>
            </a:r>
          </a:p>
          <a:p>
            <a:pPr algn="ctr"/>
            <a:r>
              <a:rPr lang="en-US" sz="1400" dirty="0" smtClean="0">
                <a:latin typeface="Times New Roman (Body)"/>
                <a:cs typeface="Times New Roman (Body)"/>
              </a:rPr>
              <a:t>James McLaren</a:t>
            </a:r>
          </a:p>
          <a:p>
            <a:pPr algn="ctr"/>
            <a:endParaRPr lang="en-US" sz="1400" dirty="0" smtClean="0">
              <a:latin typeface="Times New Roman (Body)"/>
              <a:cs typeface="Times New Roman (Body)"/>
            </a:endParaRPr>
          </a:p>
          <a:p>
            <a:pPr algn="ctr"/>
            <a:r>
              <a:rPr lang="en-US" sz="1400" b="1" u="dbl" dirty="0" smtClean="0">
                <a:uFill>
                  <a:solidFill>
                    <a:srgbClr val="8000FF"/>
                  </a:solidFill>
                </a:uFill>
                <a:latin typeface="Times New Roman (Body)"/>
                <a:cs typeface="Times New Roman (Body)"/>
              </a:rPr>
              <a:t>Dinner Lab</a:t>
            </a:r>
            <a:endParaRPr lang="en-US" sz="1400" b="1" u="dbl" dirty="0">
              <a:uFill>
                <a:solidFill>
                  <a:srgbClr val="8000FF"/>
                </a:solidFill>
              </a:uFill>
              <a:latin typeface="Times New Roman (Body)"/>
              <a:cs typeface="Times New Roman (Body)"/>
            </a:endParaRPr>
          </a:p>
          <a:p>
            <a:pPr algn="ctr"/>
            <a:r>
              <a:rPr lang="en-US" sz="1400" dirty="0" smtClean="0">
                <a:latin typeface="Times New Roman (Body)"/>
                <a:cs typeface="Times New Roman (Body)"/>
              </a:rPr>
              <a:t>Aaron Dinner</a:t>
            </a:r>
          </a:p>
          <a:p>
            <a:pPr algn="ctr"/>
            <a:r>
              <a:rPr lang="en-US" sz="1400" dirty="0" smtClean="0">
                <a:latin typeface="Times New Roman (Body)"/>
                <a:cs typeface="Times New Roman (Body)"/>
              </a:rPr>
              <a:t>Herman Gudjonson</a:t>
            </a:r>
          </a:p>
          <a:p>
            <a:pPr algn="ctr"/>
            <a:endParaRPr lang="en-US" sz="1600" b="1" dirty="0" smtClean="0">
              <a:latin typeface="Times New Roman (Body)"/>
              <a:cs typeface="Times New Roman (Body)"/>
            </a:endParaRPr>
          </a:p>
          <a:p>
            <a:pPr algn="ctr"/>
            <a:r>
              <a:rPr lang="en-US" sz="1600" b="1" dirty="0" smtClean="0">
                <a:latin typeface="Times New Roman (Body)"/>
                <a:cs typeface="Times New Roman (Body)"/>
              </a:rPr>
              <a:t>Immunology Training Grant </a:t>
            </a:r>
            <a:endParaRPr lang="en-US" sz="1600" b="1" dirty="0">
              <a:latin typeface="Times New Roman (Body)"/>
              <a:cs typeface="Times New Roman (Body)"/>
            </a:endParaRPr>
          </a:p>
        </p:txBody>
      </p:sp>
    </p:spTree>
    <p:extLst>
      <p:ext uri="{BB962C8B-B14F-4D97-AF65-F5344CB8AC3E}">
        <p14:creationId xmlns:p14="http://schemas.microsoft.com/office/powerpoint/2010/main" val="19577662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a:ln>
            <a:solidFill>
              <a:srgbClr val="8000FF"/>
            </a:solidFill>
          </a:ln>
        </p:spPr>
        <p:txBody>
          <a:bodyPr/>
          <a:lstStyle/>
          <a:p>
            <a:r>
              <a:rPr lang="en-US" dirty="0" smtClean="0"/>
              <a:t>Extra slides in case of questions</a:t>
            </a:r>
            <a:endParaRPr lang="en-US" dirty="0"/>
          </a:p>
        </p:txBody>
      </p:sp>
    </p:spTree>
    <p:extLst>
      <p:ext uri="{BB962C8B-B14F-4D97-AF65-F5344CB8AC3E}">
        <p14:creationId xmlns:p14="http://schemas.microsoft.com/office/powerpoint/2010/main" val="35376005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pic>
        <p:nvPicPr>
          <p:cNvPr id="7" name="Picture 6" descr="Ideas - 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011" y="0"/>
            <a:ext cx="1210733" cy="908050"/>
          </a:xfrm>
          <a:prstGeom prst="rect">
            <a:avLst/>
          </a:prstGeom>
        </p:spPr>
      </p:pic>
      <p:pic>
        <p:nvPicPr>
          <p:cNvPr id="9" name="Picture 8" descr="Ideas - 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5441" y="2025651"/>
            <a:ext cx="1193799" cy="895349"/>
          </a:xfrm>
          <a:prstGeom prst="rect">
            <a:avLst/>
          </a:prstGeom>
        </p:spPr>
      </p:pic>
      <p:pic>
        <p:nvPicPr>
          <p:cNvPr id="13" name="Picture 12" descr="Ideas - 1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6" y="0"/>
            <a:ext cx="948279" cy="711209"/>
          </a:xfrm>
          <a:prstGeom prst="rect">
            <a:avLst/>
          </a:prstGeom>
        </p:spPr>
      </p:pic>
      <p:pic>
        <p:nvPicPr>
          <p:cNvPr id="15" name="Picture 14" descr="Ideas - 1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6115" y="-156717"/>
            <a:ext cx="1631771" cy="1223829"/>
          </a:xfrm>
          <a:prstGeom prst="rect">
            <a:avLst/>
          </a:prstGeom>
        </p:spPr>
      </p:pic>
      <p:pic>
        <p:nvPicPr>
          <p:cNvPr id="22" name="Picture 21" descr="Ideas - 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732911">
            <a:off x="817907" y="2971801"/>
            <a:ext cx="2116667" cy="1587500"/>
          </a:xfrm>
          <a:prstGeom prst="rect">
            <a:avLst/>
          </a:prstGeom>
        </p:spPr>
      </p:pic>
      <p:cxnSp>
        <p:nvCxnSpPr>
          <p:cNvPr id="23" name="Straight Arrow Connector 22"/>
          <p:cNvCxnSpPr/>
          <p:nvPr/>
        </p:nvCxnSpPr>
        <p:spPr>
          <a:xfrm flipH="1" flipV="1">
            <a:off x="3175001" y="1735668"/>
            <a:ext cx="2556932" cy="415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295768" y="1236127"/>
            <a:ext cx="315398" cy="430887"/>
          </a:xfrm>
          <a:prstGeom prst="rect">
            <a:avLst/>
          </a:prstGeom>
          <a:noFill/>
        </p:spPr>
        <p:txBody>
          <a:bodyPr wrap="none" rtlCol="0">
            <a:spAutoFit/>
          </a:bodyPr>
          <a:lstStyle/>
          <a:p>
            <a:r>
              <a:rPr lang="en-US" sz="2200" dirty="0" smtClean="0"/>
              <a:t>?</a:t>
            </a:r>
            <a:endParaRPr lang="en-US" sz="2200" dirty="0"/>
          </a:p>
        </p:txBody>
      </p:sp>
      <p:pic>
        <p:nvPicPr>
          <p:cNvPr id="11" name="Picture 10" descr="Ideas - 1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6424" y="642369"/>
            <a:ext cx="2915463" cy="2186597"/>
          </a:xfrm>
          <a:prstGeom prst="rect">
            <a:avLst/>
          </a:prstGeom>
        </p:spPr>
      </p:pic>
      <p:pic>
        <p:nvPicPr>
          <p:cNvPr id="12" name="Picture 11" descr="Ideas - 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203" y="642369"/>
            <a:ext cx="2915464" cy="2186598"/>
          </a:xfrm>
          <a:prstGeom prst="rect">
            <a:avLst/>
          </a:prstGeom>
        </p:spPr>
      </p:pic>
      <p:pic>
        <p:nvPicPr>
          <p:cNvPr id="14" name="Picture 13" descr="Ideas - 1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40580" y="2956903"/>
            <a:ext cx="2215438" cy="1661578"/>
          </a:xfrm>
          <a:prstGeom prst="rect">
            <a:avLst/>
          </a:prstGeom>
        </p:spPr>
      </p:pic>
      <p:pic>
        <p:nvPicPr>
          <p:cNvPr id="2" name="Picture 1" descr="Ideas - 1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4101" y="2921000"/>
            <a:ext cx="2963333" cy="2222500"/>
          </a:xfrm>
          <a:prstGeom prst="rect">
            <a:avLst/>
          </a:prstGeom>
        </p:spPr>
      </p:pic>
    </p:spTree>
    <p:extLst>
      <p:ext uri="{BB962C8B-B14F-4D97-AF65-F5344CB8AC3E}">
        <p14:creationId xmlns:p14="http://schemas.microsoft.com/office/powerpoint/2010/main" val="19687839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9302"/>
            <a:ext cx="8229600" cy="1968500"/>
          </a:xfrm>
          <a:ln>
            <a:solidFill>
              <a:srgbClr val="8000FF"/>
            </a:solidFill>
          </a:ln>
        </p:spPr>
        <p:txBody>
          <a:bodyPr>
            <a:normAutofit fontScale="90000"/>
          </a:bodyPr>
          <a:lstStyle/>
          <a:p>
            <a:r>
              <a:rPr lang="en-US" dirty="0" smtClean="0"/>
              <a:t>Is the reduced diversity in the gamma chain of Actives antigen driven?</a:t>
            </a:r>
            <a:endParaRPr lang="en-US" dirty="0"/>
          </a:p>
        </p:txBody>
      </p:sp>
    </p:spTree>
    <p:extLst>
      <p:ext uri="{BB962C8B-B14F-4D97-AF65-F5344CB8AC3E}">
        <p14:creationId xmlns:p14="http://schemas.microsoft.com/office/powerpoint/2010/main" val="2943709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93744729"/>
              </p:ext>
            </p:extLst>
          </p:nvPr>
        </p:nvGraphicFramePr>
        <p:xfrm>
          <a:off x="0" y="118533"/>
          <a:ext cx="9144000" cy="4827710"/>
        </p:xfrm>
        <a:graphic>
          <a:graphicData uri="http://schemas.openxmlformats.org/drawingml/2006/table">
            <a:tbl>
              <a:tblPr/>
              <a:tblGrid>
                <a:gridCol w="869795"/>
                <a:gridCol w="691376"/>
                <a:gridCol w="747131"/>
                <a:gridCol w="6122019"/>
                <a:gridCol w="713679"/>
              </a:tblGrid>
              <a:tr h="116860">
                <a:tc>
                  <a:txBody>
                    <a:bodyPr/>
                    <a:lstStyle/>
                    <a:p>
                      <a:pPr algn="ctr" fontAlgn="ctr"/>
                      <a:r>
                        <a:rPr lang="en-US" sz="800" b="1" i="0" u="none" strike="noStrike" dirty="0">
                          <a:solidFill>
                            <a:srgbClr val="FFFFFF"/>
                          </a:solidFill>
                          <a:effectLst/>
                          <a:latin typeface="Calibri"/>
                        </a:rPr>
                        <a:t>Patient </a:t>
                      </a:r>
                    </a:p>
                  </a:txBody>
                  <a:tcPr marL="5125" marR="5125" marT="51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dirty="0">
                          <a:solidFill>
                            <a:srgbClr val="FFFFFF"/>
                          </a:solidFill>
                          <a:effectLst/>
                          <a:latin typeface="Calibri"/>
                        </a:rPr>
                        <a:t>Freq</a:t>
                      </a: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a:rPr>
                        <a:t>TRGV</a:t>
                      </a: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ourier"/>
                        </a:rPr>
                        <a:t>CDR3 (AA_NT)</a:t>
                      </a: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a:rPr>
                        <a:t>TRGJ</a:t>
                      </a:r>
                    </a:p>
                  </a:txBody>
                  <a:tcPr marL="5125" marR="5125" marT="51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ourier"/>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en-US" sz="800" b="0" i="0" u="none" strike="noStrike">
                          <a:solidFill>
                            <a:srgbClr val="000000"/>
                          </a:solidFill>
                          <a:effectLst/>
                          <a:latin typeface="Calibri"/>
                        </a:rPr>
                        <a:t>35</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(84/87)</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D   G   </a:t>
                      </a:r>
                      <a:r>
                        <a:rPr lang="de-DE" sz="800" b="0" i="0" u="none" strike="noStrike">
                          <a:solidFill>
                            <a:srgbClr val="FF6600"/>
                          </a:solidFill>
                          <a:effectLst/>
                          <a:latin typeface="Courier"/>
                        </a:rPr>
                        <a:t>P   A   G</a:t>
                      </a:r>
                      <a:r>
                        <a:rPr lang="de-DE" sz="800" b="0" i="0" u="none" strike="noStrike">
                          <a:solidFill>
                            <a:srgbClr val="000000"/>
                          </a:solidFill>
                          <a:effectLst/>
                          <a:latin typeface="Courier"/>
                        </a:rPr>
                        <a:t>   D   W   I   K   T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P2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gac ggg ccg gcg ggt gat tgg atc aag acg ttt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a:t>
                      </a:r>
                      <a:r>
                        <a:rPr lang="en-US" sz="800" b="0" i="0" u="none" strike="noStrike">
                          <a:solidFill>
                            <a:srgbClr val="3366FF"/>
                          </a:solidFill>
                          <a:effectLst/>
                          <a:latin typeface="Courier"/>
                        </a:rPr>
                        <a:t>c</a:t>
                      </a:r>
                      <a:r>
                        <a:rPr lang="en-US" sz="800" b="0" i="0" u="none" strike="noStrike">
                          <a:solidFill>
                            <a:srgbClr val="000000"/>
                          </a:solidFill>
                          <a:effectLst/>
                          <a:latin typeface="Courier"/>
                        </a:rPr>
                        <a:t> gcc acc tgg gac ggg ccg gcg ggt gat tgg atc aag acg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(1/87)</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G</a:t>
                      </a:r>
                      <a:r>
                        <a:rPr lang="de-DE" sz="800" b="0" i="0" u="none" strike="noStrike">
                          <a:solidFill>
                            <a:srgbClr val="FF0000"/>
                          </a:solidFill>
                          <a:effectLst/>
                          <a:latin typeface="Courier"/>
                        </a:rPr>
                        <a:t>   </a:t>
                      </a:r>
                      <a:r>
                        <a:rPr lang="de-DE" sz="800" b="0" i="0" u="none" strike="noStrike">
                          <a:solidFill>
                            <a:srgbClr val="000000"/>
                          </a:solidFill>
                          <a:effectLst/>
                          <a:latin typeface="Courier"/>
                        </a:rPr>
                        <a:t>G   </a:t>
                      </a:r>
                      <a:r>
                        <a:rPr lang="de-DE" sz="800" b="0" i="0" u="none" strike="noStrike">
                          <a:solidFill>
                            <a:srgbClr val="FF6600"/>
                          </a:solidFill>
                          <a:effectLst/>
                          <a:latin typeface="Courier"/>
                        </a:rPr>
                        <a:t>P   A   G</a:t>
                      </a:r>
                      <a:r>
                        <a:rPr lang="de-DE" sz="800" b="0" i="0" u="none" strike="noStrike">
                          <a:solidFill>
                            <a:srgbClr val="000000"/>
                          </a:solidFill>
                          <a:effectLst/>
                          <a:latin typeface="Courier"/>
                        </a:rPr>
                        <a:t>   D   W   I   K   T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P2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t>
                      </a:r>
                      <a:r>
                        <a:rPr lang="en-US" sz="800" b="0" i="0" u="none" strike="noStrike">
                          <a:solidFill>
                            <a:srgbClr val="3366FF"/>
                          </a:solidFill>
                          <a:effectLst/>
                          <a:latin typeface="Courier"/>
                        </a:rPr>
                        <a:t>g</a:t>
                      </a:r>
                      <a:r>
                        <a:rPr lang="en-US" sz="800" b="0" i="0" u="none" strike="noStrike">
                          <a:solidFill>
                            <a:srgbClr val="000000"/>
                          </a:solidFill>
                          <a:effectLst/>
                          <a:latin typeface="Courier"/>
                        </a:rPr>
                        <a:t>c ggg ccg gcg ggt gat tgg atc aag acg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endParaRPr lang="en-US" sz="800" b="0" i="0" u="none" strike="noStrike">
                        <a:solidFill>
                          <a:srgbClr val="000000"/>
                        </a:solidFill>
                        <a:effectLst/>
                        <a:latin typeface="Calibri"/>
                      </a:endParaRPr>
                    </a:p>
                  </a:txBody>
                  <a:tcPr marL="5125" marR="5125" marT="51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ourier"/>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en-US" sz="800" b="0" i="0" u="none" strike="noStrike">
                          <a:solidFill>
                            <a:srgbClr val="000000"/>
                          </a:solidFill>
                          <a:effectLst/>
                          <a:latin typeface="Calibri"/>
                        </a:rPr>
                        <a:t>46</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(60/92)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D   </a:t>
                      </a:r>
                      <a:r>
                        <a:rPr lang="de-DE" sz="800" b="0" i="0" u="none" strike="noStrike">
                          <a:solidFill>
                            <a:srgbClr val="FF6600"/>
                          </a:solidFill>
                          <a:effectLst/>
                          <a:latin typeface="Courier"/>
                        </a:rPr>
                        <a:t>G   W   R   H</a:t>
                      </a:r>
                      <a:r>
                        <a:rPr lang="de-DE" sz="800" b="0" i="0" u="none" strike="noStrike">
                          <a:solidFill>
                            <a:srgbClr val="8000FF"/>
                          </a:solidFill>
                          <a:effectLst/>
                          <a:latin typeface="Courier"/>
                        </a:rPr>
                        <a:t>   </a:t>
                      </a:r>
                      <a:r>
                        <a:rPr lang="de-DE" sz="800" b="0" i="0" u="none" strike="noStrike">
                          <a:solidFill>
                            <a:srgbClr val="000000"/>
                          </a:solidFill>
                          <a:effectLst/>
                          <a:latin typeface="Courier"/>
                        </a:rPr>
                        <a:t>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gac gga tgg agg cat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D  </a:t>
                      </a:r>
                      <a:r>
                        <a:rPr lang="de-DE" sz="800" b="0" i="0" u="none" strike="noStrike">
                          <a:solidFill>
                            <a:srgbClr val="FF6600"/>
                          </a:solidFill>
                          <a:effectLst/>
                          <a:latin typeface="Courier"/>
                        </a:rPr>
                        <a:t> G   W   G   H</a:t>
                      </a:r>
                      <a:r>
                        <a:rPr lang="de-DE" sz="800" b="0" i="0" u="none" strike="noStrike">
                          <a:solidFill>
                            <a:srgbClr val="8000FF"/>
                          </a:solidFill>
                          <a:effectLst/>
                          <a:latin typeface="Courier"/>
                        </a:rPr>
                        <a:t>   </a:t>
                      </a:r>
                      <a:r>
                        <a:rPr lang="de-DE" sz="800" b="0" i="0" u="none" strike="noStrike">
                          <a:solidFill>
                            <a:srgbClr val="000000"/>
                          </a:solidFill>
                          <a:effectLst/>
                          <a:latin typeface="Courier"/>
                        </a:rPr>
                        <a:t>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gac gga tgg </a:t>
                      </a:r>
                      <a:r>
                        <a:rPr lang="en-US" sz="800" b="0" i="0" u="none" strike="noStrike">
                          <a:solidFill>
                            <a:srgbClr val="3366FF"/>
                          </a:solidFill>
                          <a:effectLst/>
                          <a:latin typeface="Courier"/>
                        </a:rPr>
                        <a:t>g</a:t>
                      </a:r>
                      <a:r>
                        <a:rPr lang="en-US" sz="800" b="0" i="0" u="none" strike="noStrike">
                          <a:solidFill>
                            <a:srgbClr val="000000"/>
                          </a:solidFill>
                          <a:effectLst/>
                          <a:latin typeface="Courier"/>
                        </a:rPr>
                        <a:t>gg cat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a:t>
                      </a:r>
                      <a:r>
                        <a:rPr lang="de-DE" sz="800" b="0" i="0" u="none" strike="noStrike">
                          <a:solidFill>
                            <a:srgbClr val="FF6600"/>
                          </a:solidFill>
                          <a:effectLst/>
                          <a:latin typeface="Courier"/>
                        </a:rPr>
                        <a:t>G</a:t>
                      </a:r>
                      <a:r>
                        <a:rPr lang="de-DE" sz="800" b="0" i="0" u="none" strike="noStrike">
                          <a:solidFill>
                            <a:srgbClr val="000000"/>
                          </a:solidFill>
                          <a:effectLst/>
                          <a:latin typeface="Courier"/>
                        </a:rPr>
                        <a:t>   </a:t>
                      </a:r>
                      <a:r>
                        <a:rPr lang="de-DE" sz="800" b="0" i="0" u="none" strike="noStrike">
                          <a:solidFill>
                            <a:srgbClr val="FF6600"/>
                          </a:solidFill>
                          <a:effectLst/>
                          <a:latin typeface="Courier"/>
                        </a:rPr>
                        <a:t>G   W   R   H</a:t>
                      </a:r>
                      <a:r>
                        <a:rPr lang="de-DE" sz="800" b="0" i="0" u="none" strike="noStrike">
                          <a:solidFill>
                            <a:srgbClr val="8000FF"/>
                          </a:solidFill>
                          <a:effectLst/>
                          <a:latin typeface="Courier"/>
                        </a:rPr>
                        <a:t>   </a:t>
                      </a:r>
                      <a:r>
                        <a:rPr lang="de-DE" sz="800" b="0" i="0" u="none" strike="noStrike">
                          <a:solidFill>
                            <a:srgbClr val="000000"/>
                          </a:solidFill>
                          <a:effectLst/>
                          <a:latin typeface="Courier"/>
                        </a:rPr>
                        <a:t>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a:t>
                      </a:r>
                      <a:r>
                        <a:rPr lang="en-US" sz="800" b="0" i="0" u="none" strike="noStrike">
                          <a:solidFill>
                            <a:srgbClr val="3366FF"/>
                          </a:solidFill>
                          <a:effectLst/>
                          <a:latin typeface="Courier"/>
                        </a:rPr>
                        <a:t>g</a:t>
                      </a:r>
                      <a:r>
                        <a:rPr lang="en-US" sz="800" b="0" i="0" u="none" strike="noStrike">
                          <a:solidFill>
                            <a:srgbClr val="000000"/>
                          </a:solidFill>
                          <a:effectLst/>
                          <a:latin typeface="Courier"/>
                        </a:rPr>
                        <a:t>gc gga tgg agg cat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R   D   </a:t>
                      </a:r>
                      <a:r>
                        <a:rPr lang="de-DE" sz="800" b="0" i="0" u="none" strike="noStrike">
                          <a:solidFill>
                            <a:srgbClr val="FF6600"/>
                          </a:solidFill>
                          <a:effectLst/>
                          <a:latin typeface="Courier"/>
                        </a:rPr>
                        <a:t>G   R   R   H</a:t>
                      </a:r>
                      <a:r>
                        <a:rPr lang="de-DE" sz="800" b="0" i="0" u="none" strike="noStrike">
                          <a:solidFill>
                            <a:srgbClr val="000000"/>
                          </a:solidFill>
                          <a:effectLst/>
                          <a:latin typeface="Courier"/>
                        </a:rPr>
                        <a:t>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cgg gac gga </a:t>
                      </a:r>
                      <a:r>
                        <a:rPr lang="en-US" sz="800" b="0" i="0" u="none" strike="noStrike">
                          <a:solidFill>
                            <a:srgbClr val="3366FF"/>
                          </a:solidFill>
                          <a:effectLst/>
                          <a:latin typeface="Courier"/>
                        </a:rPr>
                        <a:t>c</a:t>
                      </a:r>
                      <a:r>
                        <a:rPr lang="en-US" sz="800" b="0" i="0" u="none" strike="noStrike">
                          <a:solidFill>
                            <a:srgbClr val="000000"/>
                          </a:solidFill>
                          <a:effectLst/>
                          <a:latin typeface="Courier"/>
                        </a:rPr>
                        <a:t>gg agg cat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(26/92)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5</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a:t>
                      </a:r>
                      <a:r>
                        <a:rPr lang="de-DE" sz="800" b="0" i="0" u="none" strike="noStrike">
                          <a:solidFill>
                            <a:srgbClr val="FF6600"/>
                          </a:solidFill>
                          <a:effectLst/>
                          <a:latin typeface="Courier"/>
                        </a:rPr>
                        <a:t>T   P   Y   P   P   L   M   G</a:t>
                      </a:r>
                      <a:r>
                        <a:rPr lang="de-DE" sz="800" b="0" i="0" u="none" strike="noStrike">
                          <a:solidFill>
                            <a:srgbClr val="000000"/>
                          </a:solidFill>
                          <a:effectLst/>
                          <a:latin typeface="Courier"/>
                        </a:rPr>
                        <a:t>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acc ccg tat ccc ccc cta atg ggg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5</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P   W   </a:t>
                      </a:r>
                      <a:r>
                        <a:rPr lang="de-DE" sz="800" b="0" i="0" u="none" strike="noStrike">
                          <a:solidFill>
                            <a:srgbClr val="FF6600"/>
                          </a:solidFill>
                          <a:effectLst/>
                          <a:latin typeface="Courier"/>
                        </a:rPr>
                        <a:t>T   P   Y   P   P   L   M   G</a:t>
                      </a:r>
                      <a:r>
                        <a:rPr lang="de-DE" sz="800" b="0" i="0" u="none" strike="noStrike">
                          <a:solidFill>
                            <a:srgbClr val="000000"/>
                          </a:solidFill>
                          <a:effectLst/>
                          <a:latin typeface="Courier"/>
                        </a:rPr>
                        <a:t>   K   F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t>
                      </a:r>
                      <a:r>
                        <a:rPr lang="en-US" sz="800" b="0" i="0" u="none" strike="noStrike">
                          <a:solidFill>
                            <a:srgbClr val="3366FF"/>
                          </a:solidFill>
                          <a:effectLst/>
                          <a:latin typeface="Courier"/>
                        </a:rPr>
                        <a:t>c</a:t>
                      </a:r>
                      <a:r>
                        <a:rPr lang="en-US" sz="800" b="0" i="0" u="none" strike="noStrike">
                          <a:solidFill>
                            <a:srgbClr val="000000"/>
                          </a:solidFill>
                          <a:effectLst/>
                          <a:latin typeface="Courier"/>
                        </a:rPr>
                        <a:t>cc tgg acc ccg tat ccc ccc cta atg ggg aaa </a:t>
                      </a:r>
                      <a:r>
                        <a:rPr lang="en-US" sz="800" b="0" i="0" u="none" strike="noStrike">
                          <a:solidFill>
                            <a:srgbClr val="3366FF"/>
                          </a:solidFill>
                          <a:effectLst/>
                          <a:latin typeface="Courier"/>
                        </a:rPr>
                        <a:t>t</a:t>
                      </a:r>
                      <a:r>
                        <a:rPr lang="en-US" sz="800" b="0" i="0" u="none" strike="noStrike">
                          <a:solidFill>
                            <a:srgbClr val="000000"/>
                          </a:solidFill>
                          <a:effectLst/>
                          <a:latin typeface="Courier"/>
                        </a:rPr>
                        <a:t>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5</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a:t>
                      </a:r>
                      <a:r>
                        <a:rPr lang="de-DE" sz="800" b="0" i="0" u="none" strike="noStrike">
                          <a:solidFill>
                            <a:srgbClr val="FF6600"/>
                          </a:solidFill>
                          <a:effectLst/>
                          <a:latin typeface="Courier"/>
                        </a:rPr>
                        <a:t>T   P   H   P   P   L   M   G</a:t>
                      </a:r>
                      <a:r>
                        <a:rPr lang="de-DE" sz="800" b="0" i="0" u="none" strike="noStrike">
                          <a:solidFill>
                            <a:srgbClr val="000000"/>
                          </a:solidFill>
                          <a:effectLst/>
                          <a:latin typeface="Courier"/>
                        </a:rPr>
                        <a:t>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acc ccg </a:t>
                      </a:r>
                      <a:r>
                        <a:rPr lang="en-US" sz="800" b="0" i="0" u="none" strike="noStrike">
                          <a:solidFill>
                            <a:srgbClr val="3366FF"/>
                          </a:solidFill>
                          <a:effectLst/>
                          <a:latin typeface="Courier"/>
                        </a:rPr>
                        <a:t>c</a:t>
                      </a:r>
                      <a:r>
                        <a:rPr lang="en-US" sz="800" b="0" i="0" u="none" strike="noStrike">
                          <a:solidFill>
                            <a:srgbClr val="000000"/>
                          </a:solidFill>
                          <a:effectLst/>
                          <a:latin typeface="Courier"/>
                        </a:rPr>
                        <a:t>at ccc ccc cta atg ggg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endParaRPr lang="en-US" sz="800" b="0" i="0" u="none" strike="noStrike">
                        <a:solidFill>
                          <a:srgbClr val="000000"/>
                        </a:solidFill>
                        <a:effectLst/>
                        <a:latin typeface="Calibri"/>
                      </a:endParaRPr>
                    </a:p>
                  </a:txBody>
                  <a:tcPr marL="5125" marR="5125" marT="51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ourier"/>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en-US" sz="800" b="0" i="0" u="none" strike="noStrike">
                          <a:solidFill>
                            <a:srgbClr val="000000"/>
                          </a:solidFill>
                          <a:effectLst/>
                          <a:latin typeface="Calibri"/>
                        </a:rPr>
                        <a:t>47</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(18/64)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a:t>
                      </a:r>
                      <a:r>
                        <a:rPr lang="de-DE" sz="800" b="0" i="0" u="none" strike="noStrike">
                          <a:solidFill>
                            <a:srgbClr val="FF6600"/>
                          </a:solidFill>
                          <a:effectLst/>
                          <a:latin typeface="Courier"/>
                        </a:rPr>
                        <a:t>S   H</a:t>
                      </a:r>
                      <a:r>
                        <a:rPr lang="de-DE" sz="800" b="0" i="0" u="none" strike="noStrike">
                          <a:solidFill>
                            <a:srgbClr val="000000"/>
                          </a:solidFill>
                          <a:effectLst/>
                          <a:latin typeface="Courier"/>
                        </a:rPr>
                        <a:t>   Y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tcc cac tat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(1/64)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hu-HU" sz="800" b="0" i="0" u="none" strike="noStrike">
                          <a:solidFill>
                            <a:srgbClr val="000000"/>
                          </a:solidFill>
                          <a:effectLst/>
                          <a:latin typeface="Courier"/>
                        </a:rPr>
                        <a:t>C   A   T   </a:t>
                      </a:r>
                      <a:r>
                        <a:rPr lang="hu-HU" sz="800" b="0" i="0" u="none" strike="noStrike">
                          <a:solidFill>
                            <a:srgbClr val="FF6600"/>
                          </a:solidFill>
                          <a:effectLst/>
                          <a:latin typeface="Courier"/>
                        </a:rPr>
                        <a:t>G </a:t>
                      </a:r>
                      <a:r>
                        <a:rPr lang="hu-HU" sz="800" b="0" i="0" u="none" strike="noStrike">
                          <a:solidFill>
                            <a:srgbClr val="000000"/>
                          </a:solidFill>
                          <a:effectLst/>
                          <a:latin typeface="Courier"/>
                        </a:rPr>
                        <a:t>  </a:t>
                      </a:r>
                      <a:r>
                        <a:rPr lang="hu-HU" sz="800" b="0" i="0" u="none" strike="noStrike">
                          <a:solidFill>
                            <a:srgbClr val="FF6600"/>
                          </a:solidFill>
                          <a:effectLst/>
                          <a:latin typeface="Courier"/>
                        </a:rPr>
                        <a:t>S   H</a:t>
                      </a:r>
                      <a:r>
                        <a:rPr lang="hu-HU" sz="800" b="0" i="0" u="none" strike="noStrike">
                          <a:solidFill>
                            <a:srgbClr val="000000"/>
                          </a:solidFill>
                          <a:effectLst/>
                          <a:latin typeface="Courier"/>
                        </a:rPr>
                        <a:t>   Y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a:t>
                      </a:r>
                      <a:r>
                        <a:rPr lang="en-US" sz="800" b="0" i="0" u="none" strike="noStrike">
                          <a:solidFill>
                            <a:srgbClr val="3366FF"/>
                          </a:solidFill>
                          <a:effectLst/>
                          <a:latin typeface="Courier"/>
                        </a:rPr>
                        <a:t>g</a:t>
                      </a:r>
                      <a:r>
                        <a:rPr lang="en-US" sz="800" b="0" i="0" u="none" strike="noStrike">
                          <a:solidFill>
                            <a:srgbClr val="000000"/>
                          </a:solidFill>
                          <a:effectLst/>
                          <a:latin typeface="Courier"/>
                        </a:rPr>
                        <a:t>gg tcc ca</a:t>
                      </a:r>
                      <a:r>
                        <a:rPr lang="en-US" sz="800" b="0" i="0" u="none" strike="noStrike">
                          <a:solidFill>
                            <a:srgbClr val="3366FF"/>
                          </a:solidFill>
                          <a:effectLst/>
                          <a:latin typeface="Courier"/>
                        </a:rPr>
                        <a:t>t</a:t>
                      </a:r>
                      <a:r>
                        <a:rPr lang="en-US" sz="800" b="0" i="0" u="none" strike="noStrike">
                          <a:solidFill>
                            <a:srgbClr val="000000"/>
                          </a:solidFill>
                          <a:effectLst/>
                          <a:latin typeface="Courier"/>
                        </a:rPr>
                        <a:t> tat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(9/64)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8</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D   </a:t>
                      </a:r>
                      <a:r>
                        <a:rPr lang="de-DE" sz="800" b="0" i="0" u="none" strike="noStrike">
                          <a:solidFill>
                            <a:srgbClr val="FF6600"/>
                          </a:solidFill>
                          <a:effectLst/>
                          <a:latin typeface="Courier"/>
                        </a:rPr>
                        <a:t>N   </a:t>
                      </a:r>
                      <a:r>
                        <a:rPr lang="de-DE" sz="800" b="0" i="0" u="none" strike="noStrike">
                          <a:solidFill>
                            <a:srgbClr val="000000"/>
                          </a:solidFill>
                          <a:effectLst/>
                          <a:latin typeface="Courier"/>
                        </a:rPr>
                        <a:t>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 or 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gat aac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gat aac tat aag aa</a:t>
                      </a:r>
                      <a:r>
                        <a:rPr lang="en-US" sz="800" b="0" i="0" u="none" strike="noStrike">
                          <a:solidFill>
                            <a:srgbClr val="3366FF"/>
                          </a:solidFill>
                          <a:effectLst/>
                          <a:latin typeface="Courier"/>
                        </a:rPr>
                        <a:t>g</a:t>
                      </a:r>
                      <a:r>
                        <a:rPr lang="en-US" sz="800" b="0" i="0" u="none" strike="noStrike">
                          <a:solidFill>
                            <a:srgbClr val="000000"/>
                          </a:solidFill>
                          <a:effectLst/>
                          <a:latin typeface="Courier"/>
                        </a:rPr>
                        <a:t>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dirty="0">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ourier"/>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en-US" sz="800" b="0" i="0" u="none" strike="noStrike" dirty="0">
                          <a:solidFill>
                            <a:srgbClr val="000000"/>
                          </a:solidFill>
                          <a:effectLst/>
                          <a:latin typeface="Calibri"/>
                        </a:rPr>
                        <a:t>81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(82/89)</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dirty="0">
                          <a:solidFill>
                            <a:srgbClr val="000000"/>
                          </a:solidFill>
                          <a:effectLst/>
                          <a:latin typeface="Courier"/>
                        </a:rPr>
                        <a:t>C   A   T   W   D   </a:t>
                      </a:r>
                      <a:r>
                        <a:rPr lang="de-DE" sz="800" b="0" i="0" u="none" strike="noStrike" dirty="0">
                          <a:solidFill>
                            <a:srgbClr val="FF6600"/>
                          </a:solidFill>
                          <a:effectLst/>
                          <a:latin typeface="Courier"/>
                        </a:rPr>
                        <a:t>H </a:t>
                      </a:r>
                      <a:r>
                        <a:rPr lang="de-DE" sz="800" b="0" i="0" u="none" strike="noStrike" dirty="0">
                          <a:solidFill>
                            <a:srgbClr val="000000"/>
                          </a:solidFill>
                          <a:effectLst/>
                          <a:latin typeface="Courier"/>
                        </a:rPr>
                        <a:t>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1 or 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gat cat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(1/89)</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hu-HU" sz="800" b="0" i="0" u="none" strike="noStrike">
                          <a:solidFill>
                            <a:srgbClr val="000000"/>
                          </a:solidFill>
                          <a:effectLst/>
                          <a:latin typeface="Courier"/>
                        </a:rPr>
                        <a:t>C   A   T   T   D   </a:t>
                      </a:r>
                      <a:r>
                        <a:rPr lang="hu-HU" sz="800" b="0" i="0" u="none" strike="noStrike">
                          <a:solidFill>
                            <a:srgbClr val="FF6600"/>
                          </a:solidFill>
                          <a:effectLst/>
                          <a:latin typeface="Courier"/>
                        </a:rPr>
                        <a:t>H</a:t>
                      </a:r>
                      <a:r>
                        <a:rPr lang="hu-HU" sz="800" b="0" i="0" u="none" strike="noStrike">
                          <a:solidFill>
                            <a:srgbClr val="000000"/>
                          </a:solidFill>
                          <a:effectLst/>
                          <a:latin typeface="Courier"/>
                        </a:rPr>
                        <a:t>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a:t>
                      </a:r>
                      <a:r>
                        <a:rPr lang="en-US" sz="800" b="0" i="0" u="none" strike="noStrike">
                          <a:solidFill>
                            <a:srgbClr val="3366FF"/>
                          </a:solidFill>
                          <a:effectLst/>
                          <a:latin typeface="Courier"/>
                        </a:rPr>
                        <a:t>a</a:t>
                      </a:r>
                      <a:r>
                        <a:rPr lang="en-US" sz="800" b="0" i="0" u="none" strike="noStrike">
                          <a:solidFill>
                            <a:srgbClr val="000000"/>
                          </a:solidFill>
                          <a:effectLst/>
                          <a:latin typeface="Courier"/>
                        </a:rPr>
                        <a:t> </a:t>
                      </a:r>
                      <a:r>
                        <a:rPr lang="en-US" sz="800" b="0" i="0" u="none" strike="noStrike">
                          <a:solidFill>
                            <a:srgbClr val="3366FF"/>
                          </a:solidFill>
                          <a:effectLst/>
                          <a:latin typeface="Courier"/>
                        </a:rPr>
                        <a:t>ac</a:t>
                      </a:r>
                      <a:r>
                        <a:rPr lang="en-US" sz="800" b="0" i="0" u="none" strike="noStrike">
                          <a:solidFill>
                            <a:srgbClr val="000000"/>
                          </a:solidFill>
                          <a:effectLst/>
                          <a:latin typeface="Courier"/>
                        </a:rPr>
                        <a:t>g gat cat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(6/89)</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9</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L   W   E   V   </a:t>
                      </a:r>
                      <a:r>
                        <a:rPr lang="de-DE" sz="800" b="0" i="0" u="none" strike="noStrike">
                          <a:solidFill>
                            <a:srgbClr val="FF6600"/>
                          </a:solidFill>
                          <a:effectLst/>
                          <a:latin typeface="Courier"/>
                        </a:rPr>
                        <a:t>R</a:t>
                      </a:r>
                      <a:r>
                        <a:rPr lang="de-DE" sz="800" b="0" i="0" u="none" strike="noStrike">
                          <a:solidFill>
                            <a:srgbClr val="000000"/>
                          </a:solidFill>
                          <a:effectLst/>
                          <a:latin typeface="Courier"/>
                        </a:rPr>
                        <a:t>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 or 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ttg tgg gag gtg cga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dirty="0">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800" b="0" i="0" u="none" strike="noStrike" dirty="0" err="1">
                          <a:solidFill>
                            <a:srgbClr val="000000"/>
                          </a:solidFill>
                          <a:effectLst/>
                          <a:latin typeface="Courier"/>
                        </a:rPr>
                        <a:t>tgt</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gcc</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ttg</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tgg</a:t>
                      </a:r>
                      <a:r>
                        <a:rPr lang="en-US" sz="800" b="0" i="0" u="none" strike="noStrike" dirty="0">
                          <a:solidFill>
                            <a:srgbClr val="000000"/>
                          </a:solidFill>
                          <a:effectLst/>
                          <a:latin typeface="Courier"/>
                        </a:rPr>
                        <a:t> gag </a:t>
                      </a:r>
                      <a:r>
                        <a:rPr lang="en-US" sz="800" b="0" i="0" u="none" strike="noStrike" dirty="0" err="1">
                          <a:solidFill>
                            <a:srgbClr val="000000"/>
                          </a:solidFill>
                          <a:effectLst/>
                          <a:latin typeface="Courier"/>
                        </a:rPr>
                        <a:t>gtg</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cga</a:t>
                      </a:r>
                      <a:r>
                        <a:rPr lang="en-US" sz="800" b="0" i="0" u="none" strike="noStrike" dirty="0">
                          <a:solidFill>
                            <a:srgbClr val="000000"/>
                          </a:solidFill>
                          <a:effectLst/>
                          <a:latin typeface="Courier"/>
                        </a:rPr>
                        <a:t> tat </a:t>
                      </a:r>
                      <a:r>
                        <a:rPr lang="en-US" sz="800" b="0" i="0" u="none" strike="noStrike" dirty="0" err="1">
                          <a:solidFill>
                            <a:srgbClr val="000000"/>
                          </a:solidFill>
                          <a:effectLst/>
                          <a:latin typeface="Courier"/>
                        </a:rPr>
                        <a:t>aag</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aa</a:t>
                      </a:r>
                      <a:r>
                        <a:rPr lang="en-US" sz="800" b="0" i="0" u="none" strike="noStrike" dirty="0" err="1">
                          <a:solidFill>
                            <a:srgbClr val="3366FF"/>
                          </a:solidFill>
                          <a:effectLst/>
                          <a:latin typeface="Courier"/>
                        </a:rPr>
                        <a:t>g</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ctc</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ttt</a:t>
                      </a:r>
                      <a:endParaRPr lang="en-US" sz="800" b="0" i="0" u="none" strike="noStrike" dirty="0">
                        <a:solidFill>
                          <a:srgbClr val="000000"/>
                        </a:solidFill>
                        <a:effectLst/>
                        <a:latin typeface="Courier"/>
                      </a:endParaRP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sk-SK" sz="800" b="0" i="0" u="none" strike="noStrike" dirty="0">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7728335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358900" y="125130"/>
            <a:ext cx="6426200" cy="789272"/>
          </a:xfrm>
          <a:ln>
            <a:solidFill>
              <a:srgbClr val="8000FF"/>
            </a:solidFill>
          </a:ln>
        </p:spPr>
        <p:txBody>
          <a:bodyPr>
            <a:noAutofit/>
          </a:bodyPr>
          <a:lstStyle/>
          <a:p>
            <a:r>
              <a:rPr lang="en-US" sz="2200" dirty="0" smtClean="0"/>
              <a:t>Unique gamma to delta pairing behavior in the small intestine of controls</a:t>
            </a:r>
            <a:endParaRPr lang="en-US" sz="2200" b="1" dirty="0">
              <a:solidFill>
                <a:srgbClr val="000000"/>
              </a:solidFill>
              <a:latin typeface="Arial"/>
              <a:cs typeface="Arial"/>
            </a:endParaRPr>
          </a:p>
        </p:txBody>
      </p:sp>
      <p:pic>
        <p:nvPicPr>
          <p:cNvPr id="3" name="Picture 2"/>
          <p:cNvPicPr>
            <a:picLocks noChangeAspect="1"/>
          </p:cNvPicPr>
          <p:nvPr/>
        </p:nvPicPr>
        <p:blipFill>
          <a:blip r:embed="rId3"/>
          <a:stretch>
            <a:fillRect/>
          </a:stretch>
        </p:blipFill>
        <p:spPr>
          <a:xfrm>
            <a:off x="1113294" y="1574800"/>
            <a:ext cx="6917412" cy="2919707"/>
          </a:xfrm>
          <a:prstGeom prst="rect">
            <a:avLst/>
          </a:prstGeom>
        </p:spPr>
      </p:pic>
    </p:spTree>
    <p:extLst>
      <p:ext uri="{BB962C8B-B14F-4D97-AF65-F5344CB8AC3E}">
        <p14:creationId xmlns:p14="http://schemas.microsoft.com/office/powerpoint/2010/main" val="325508203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2530" y="272653"/>
            <a:ext cx="3718943" cy="470297"/>
          </a:xfrm>
          <a:ln>
            <a:solidFill>
              <a:srgbClr val="FF0000"/>
            </a:solidFill>
          </a:ln>
        </p:spPr>
        <p:txBody>
          <a:bodyPr>
            <a:normAutofit fontScale="90000"/>
          </a:bodyPr>
          <a:lstStyle/>
          <a:p>
            <a:r>
              <a:rPr lang="en-US" sz="3200" b="1" dirty="0" smtClean="0"/>
              <a:t>Ligands</a:t>
            </a:r>
            <a:endParaRPr lang="en-US" sz="3200" b="1" dirty="0"/>
          </a:p>
        </p:txBody>
      </p:sp>
      <p:pic>
        <p:nvPicPr>
          <p:cNvPr id="4" name="Picture 3"/>
          <p:cNvPicPr>
            <a:picLocks noChangeAspect="1"/>
          </p:cNvPicPr>
          <p:nvPr/>
        </p:nvPicPr>
        <p:blipFill>
          <a:blip r:embed="rId3"/>
          <a:stretch>
            <a:fillRect/>
          </a:stretch>
        </p:blipFill>
        <p:spPr>
          <a:xfrm>
            <a:off x="315345" y="1103842"/>
            <a:ext cx="4076699" cy="3457575"/>
          </a:xfrm>
          <a:prstGeom prst="rect">
            <a:avLst/>
          </a:prstGeom>
        </p:spPr>
      </p:pic>
      <p:sp>
        <p:nvSpPr>
          <p:cNvPr id="5" name="TextBox 4"/>
          <p:cNvSpPr txBox="1"/>
          <p:nvPr/>
        </p:nvSpPr>
        <p:spPr>
          <a:xfrm>
            <a:off x="215901" y="4797251"/>
            <a:ext cx="4176143" cy="276999"/>
          </a:xfrm>
          <a:prstGeom prst="rect">
            <a:avLst/>
          </a:prstGeom>
          <a:noFill/>
        </p:spPr>
        <p:txBody>
          <a:bodyPr wrap="none" rtlCol="0">
            <a:spAutoFit/>
          </a:bodyPr>
          <a:lstStyle/>
          <a:p>
            <a:r>
              <a:rPr lang="en-US" sz="1200" dirty="0" smtClean="0"/>
              <a:t>Vantourout P and Hayday A. Nature Reviews Immunology. 2013</a:t>
            </a:r>
            <a:endParaRPr lang="en-US" sz="1200" dirty="0"/>
          </a:p>
        </p:txBody>
      </p:sp>
      <p:pic>
        <p:nvPicPr>
          <p:cNvPr id="6" name="Picture 5"/>
          <p:cNvPicPr>
            <a:picLocks noChangeAspect="1"/>
          </p:cNvPicPr>
          <p:nvPr/>
        </p:nvPicPr>
        <p:blipFill>
          <a:blip r:embed="rId4"/>
          <a:stretch>
            <a:fillRect/>
          </a:stretch>
        </p:blipFill>
        <p:spPr>
          <a:xfrm>
            <a:off x="4880400" y="1103842"/>
            <a:ext cx="3315682" cy="2587624"/>
          </a:xfrm>
          <a:prstGeom prst="rect">
            <a:avLst/>
          </a:prstGeom>
        </p:spPr>
      </p:pic>
      <p:sp>
        <p:nvSpPr>
          <p:cNvPr id="7" name="TextBox 6"/>
          <p:cNvSpPr txBox="1"/>
          <p:nvPr/>
        </p:nvSpPr>
        <p:spPr>
          <a:xfrm>
            <a:off x="6022634" y="4797251"/>
            <a:ext cx="3121367" cy="276999"/>
          </a:xfrm>
          <a:prstGeom prst="rect">
            <a:avLst/>
          </a:prstGeom>
          <a:noFill/>
        </p:spPr>
        <p:txBody>
          <a:bodyPr wrap="none" rtlCol="0">
            <a:spAutoFit/>
          </a:bodyPr>
          <a:lstStyle/>
          <a:p>
            <a:r>
              <a:rPr lang="en-US" sz="1200" dirty="0" smtClean="0"/>
              <a:t>Born K, et al. Cellular &amp; Molecular Immunology</a:t>
            </a:r>
            <a:endParaRPr lang="en-US" sz="1200" dirty="0"/>
          </a:p>
        </p:txBody>
      </p:sp>
    </p:spTree>
    <p:extLst>
      <p:ext uri="{BB962C8B-B14F-4D97-AF65-F5344CB8AC3E}">
        <p14:creationId xmlns:p14="http://schemas.microsoft.com/office/powerpoint/2010/main" val="14772099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nscripts_Tot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
            <a:ext cx="9144000" cy="4572000"/>
          </a:xfrm>
          <a:prstGeom prst="rect">
            <a:avLst/>
          </a:prstGeom>
        </p:spPr>
      </p:pic>
      <p:sp>
        <p:nvSpPr>
          <p:cNvPr id="2" name="TextBox 1"/>
          <p:cNvSpPr txBox="1"/>
          <p:nvPr/>
        </p:nvSpPr>
        <p:spPr>
          <a:xfrm>
            <a:off x="2879622" y="202168"/>
            <a:ext cx="3384761" cy="369332"/>
          </a:xfrm>
          <a:prstGeom prst="rect">
            <a:avLst/>
          </a:prstGeom>
          <a:noFill/>
          <a:ln>
            <a:solidFill>
              <a:srgbClr val="8000FF"/>
            </a:solidFill>
          </a:ln>
        </p:spPr>
        <p:txBody>
          <a:bodyPr wrap="none" rtlCol="0">
            <a:spAutoFit/>
          </a:bodyPr>
          <a:lstStyle/>
          <a:p>
            <a:r>
              <a:rPr lang="en-US" dirty="0" smtClean="0"/>
              <a:t>Transcripts sequenced per sample</a:t>
            </a:r>
            <a:endParaRPr lang="en-US" dirty="0"/>
          </a:p>
        </p:txBody>
      </p:sp>
    </p:spTree>
    <p:extLst>
      <p:ext uri="{BB962C8B-B14F-4D97-AF65-F5344CB8AC3E}">
        <p14:creationId xmlns:p14="http://schemas.microsoft.com/office/powerpoint/2010/main" val="32674636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1151"/>
            <a:ext cx="8229600" cy="1712382"/>
          </a:xfrm>
        </p:spPr>
        <p:txBody>
          <a:bodyPr>
            <a:normAutofit/>
          </a:bodyPr>
          <a:lstStyle/>
          <a:p>
            <a:pPr marL="0" indent="0" algn="ctr">
              <a:buNone/>
            </a:pPr>
            <a:r>
              <a:rPr lang="en-US" sz="2600" dirty="0" smtClean="0"/>
              <a:t>The </a:t>
            </a:r>
            <a:r>
              <a:rPr lang="en-US" sz="2600" dirty="0"/>
              <a:t>small intestinal microenvironment uniquely selects the repertoire and functional profile of TCR </a:t>
            </a:r>
            <a:r>
              <a:rPr lang="en-US" sz="2600" dirty="0" smtClean="0"/>
              <a:t>ɣδ </a:t>
            </a:r>
            <a:r>
              <a:rPr lang="en-US" sz="2600" dirty="0"/>
              <a:t>T cells under physiological and pathological </a:t>
            </a:r>
            <a:r>
              <a:rPr lang="en-US" sz="2600" dirty="0" smtClean="0"/>
              <a:t>conditions</a:t>
            </a:r>
            <a:endParaRPr lang="en-US" sz="2600" dirty="0"/>
          </a:p>
        </p:txBody>
      </p:sp>
      <p:sp>
        <p:nvSpPr>
          <p:cNvPr id="4" name="Title 1"/>
          <p:cNvSpPr>
            <a:spLocks noGrp="1"/>
          </p:cNvSpPr>
          <p:nvPr>
            <p:ph type="title"/>
          </p:nvPr>
        </p:nvSpPr>
        <p:spPr>
          <a:xfrm>
            <a:off x="3209925" y="205988"/>
            <a:ext cx="2724150" cy="556021"/>
          </a:xfrm>
          <a:ln>
            <a:solidFill>
              <a:srgbClr val="8000FF"/>
            </a:solidFill>
          </a:ln>
        </p:spPr>
        <p:txBody>
          <a:bodyPr>
            <a:noAutofit/>
          </a:bodyPr>
          <a:lstStyle/>
          <a:p>
            <a:r>
              <a:rPr lang="en-US" sz="2000" b="1" dirty="0" smtClean="0">
                <a:solidFill>
                  <a:srgbClr val="000000"/>
                </a:solidFill>
                <a:latin typeface="Arial"/>
                <a:cs typeface="Arial"/>
              </a:rPr>
              <a:t>Hypothesis</a:t>
            </a:r>
            <a:endParaRPr lang="en-US" sz="2000" b="1" dirty="0">
              <a:solidFill>
                <a:srgbClr val="000000"/>
              </a:solidFill>
              <a:latin typeface="Arial"/>
              <a:cs typeface="Arial"/>
            </a:endParaRPr>
          </a:p>
        </p:txBody>
      </p:sp>
    </p:spTree>
    <p:extLst>
      <p:ext uri="{BB962C8B-B14F-4D97-AF65-F5344CB8AC3E}">
        <p14:creationId xmlns:p14="http://schemas.microsoft.com/office/powerpoint/2010/main" val="24968724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791" y="365180"/>
            <a:ext cx="8944209" cy="425421"/>
          </a:xfrm>
        </p:spPr>
        <p:txBody>
          <a:bodyPr>
            <a:noAutofit/>
          </a:bodyPr>
          <a:lstStyle/>
          <a:p>
            <a:r>
              <a:rPr lang="en-US" sz="3200" dirty="0" smtClean="0"/>
              <a:t>Diversity measurements accounting for sample sizes</a:t>
            </a:r>
            <a:endParaRPr lang="en-US" sz="3200" dirty="0"/>
          </a:p>
        </p:txBody>
      </p:sp>
      <p:pic>
        <p:nvPicPr>
          <p:cNvPr id="4" name="Picture 3" descr="sample_siz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28700"/>
            <a:ext cx="9144000" cy="4114800"/>
          </a:xfrm>
          <a:prstGeom prst="rect">
            <a:avLst/>
          </a:prstGeom>
        </p:spPr>
      </p:pic>
      <p:cxnSp>
        <p:nvCxnSpPr>
          <p:cNvPr id="6" name="Straight Connector 5"/>
          <p:cNvCxnSpPr/>
          <p:nvPr/>
        </p:nvCxnSpPr>
        <p:spPr>
          <a:xfrm>
            <a:off x="827705" y="3510155"/>
            <a:ext cx="6436120"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564557" y="3510160"/>
            <a:ext cx="841976" cy="78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263827" y="4344892"/>
            <a:ext cx="1880175" cy="646331"/>
          </a:xfrm>
          <a:prstGeom prst="rect">
            <a:avLst/>
          </a:prstGeom>
          <a:noFill/>
        </p:spPr>
        <p:txBody>
          <a:bodyPr wrap="square" rtlCol="0">
            <a:spAutoFit/>
          </a:bodyPr>
          <a:lstStyle/>
          <a:p>
            <a:r>
              <a:rPr lang="en-US" dirty="0" smtClean="0"/>
              <a:t>I subsampled to 50 to normalize</a:t>
            </a:r>
            <a:endParaRPr lang="en-US" dirty="0"/>
          </a:p>
        </p:txBody>
      </p:sp>
    </p:spTree>
    <p:extLst>
      <p:ext uri="{BB962C8B-B14F-4D97-AF65-F5344CB8AC3E}">
        <p14:creationId xmlns:p14="http://schemas.microsoft.com/office/powerpoint/2010/main" val="24164226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3200" y="205979"/>
            <a:ext cx="8737600" cy="657621"/>
          </a:xfrm>
          <a:ln>
            <a:solidFill>
              <a:srgbClr val="8000FF"/>
            </a:solidFill>
          </a:ln>
        </p:spPr>
        <p:txBody>
          <a:bodyPr>
            <a:noAutofit/>
          </a:bodyPr>
          <a:lstStyle/>
          <a:p>
            <a:r>
              <a:rPr lang="en-US" sz="2000" b="1" dirty="0" smtClean="0">
                <a:solidFill>
                  <a:srgbClr val="000000"/>
                </a:solidFill>
                <a:latin typeface="Arial"/>
                <a:cs typeface="Arial"/>
              </a:rPr>
              <a:t>Shannon diversity index</a:t>
            </a:r>
            <a:endParaRPr lang="en-US" sz="2000" b="1" dirty="0">
              <a:solidFill>
                <a:srgbClr val="000000"/>
              </a:solidFill>
              <a:latin typeface="Arial"/>
              <a:cs typeface="Arial"/>
            </a:endParaRPr>
          </a:p>
        </p:txBody>
      </p:sp>
      <p:pic>
        <p:nvPicPr>
          <p:cNvPr id="8" name="Picture 7"/>
          <p:cNvPicPr>
            <a:picLocks noChangeAspect="1"/>
          </p:cNvPicPr>
          <p:nvPr/>
        </p:nvPicPr>
        <p:blipFill>
          <a:blip r:embed="rId2"/>
          <a:stretch>
            <a:fillRect/>
          </a:stretch>
        </p:blipFill>
        <p:spPr>
          <a:xfrm>
            <a:off x="397941" y="1577110"/>
            <a:ext cx="4368800" cy="2465724"/>
          </a:xfrm>
          <a:prstGeom prst="rect">
            <a:avLst/>
          </a:prstGeom>
        </p:spPr>
      </p:pic>
      <p:pic>
        <p:nvPicPr>
          <p:cNvPr id="9" name="Picture 8"/>
          <p:cNvPicPr>
            <a:picLocks noChangeAspect="1"/>
          </p:cNvPicPr>
          <p:nvPr/>
        </p:nvPicPr>
        <p:blipFill>
          <a:blip r:embed="rId3"/>
          <a:stretch>
            <a:fillRect/>
          </a:stretch>
        </p:blipFill>
        <p:spPr>
          <a:xfrm>
            <a:off x="5168907" y="2327019"/>
            <a:ext cx="2476500" cy="965908"/>
          </a:xfrm>
          <a:prstGeom prst="rect">
            <a:avLst/>
          </a:prstGeom>
        </p:spPr>
      </p:pic>
    </p:spTree>
    <p:extLst>
      <p:ext uri="{BB962C8B-B14F-4D97-AF65-F5344CB8AC3E}">
        <p14:creationId xmlns:p14="http://schemas.microsoft.com/office/powerpoint/2010/main" val="30142797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rwise_TRD.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1800" y="0"/>
            <a:ext cx="8266588" cy="5143500"/>
          </a:xfrm>
          <a:prstGeom prst="rect">
            <a:avLst/>
          </a:prstGeom>
        </p:spPr>
      </p:pic>
      <p:sp>
        <p:nvSpPr>
          <p:cNvPr id="2" name="Title 1"/>
          <p:cNvSpPr>
            <a:spLocks noGrp="1"/>
          </p:cNvSpPr>
          <p:nvPr>
            <p:ph type="title"/>
          </p:nvPr>
        </p:nvSpPr>
        <p:spPr>
          <a:xfrm>
            <a:off x="7042727" y="319829"/>
            <a:ext cx="2332182" cy="260141"/>
          </a:xfrm>
        </p:spPr>
        <p:txBody>
          <a:bodyPr>
            <a:noAutofit/>
          </a:bodyPr>
          <a:lstStyle/>
          <a:p>
            <a:r>
              <a:rPr lang="en-US" sz="1800" dirty="0" smtClean="0"/>
              <a:t>Pairwise CDR3 Sequence Similarity</a:t>
            </a:r>
            <a:br>
              <a:rPr lang="en-US" sz="1800" dirty="0" smtClean="0"/>
            </a:br>
            <a:r>
              <a:rPr lang="en-US" sz="1800" dirty="0" smtClean="0"/>
              <a:t>(BLOSUM62) </a:t>
            </a:r>
            <a:endParaRPr lang="en-US" sz="1800" dirty="0"/>
          </a:p>
        </p:txBody>
      </p:sp>
      <p:sp>
        <p:nvSpPr>
          <p:cNvPr id="5" name="TextBox 4"/>
          <p:cNvSpPr txBox="1"/>
          <p:nvPr/>
        </p:nvSpPr>
        <p:spPr>
          <a:xfrm>
            <a:off x="738908" y="389098"/>
            <a:ext cx="574421" cy="369332"/>
          </a:xfrm>
          <a:prstGeom prst="rect">
            <a:avLst/>
          </a:prstGeom>
          <a:noFill/>
        </p:spPr>
        <p:txBody>
          <a:bodyPr wrap="none" rtlCol="0">
            <a:spAutoFit/>
          </a:bodyPr>
          <a:lstStyle/>
          <a:p>
            <a:r>
              <a:rPr lang="en-US" b="1" dirty="0" smtClean="0"/>
              <a:t>TRD</a:t>
            </a:r>
            <a:endParaRPr lang="en-US" b="1" dirty="0"/>
          </a:p>
        </p:txBody>
      </p:sp>
    </p:spTree>
    <p:extLst>
      <p:ext uri="{BB962C8B-B14F-4D97-AF65-F5344CB8AC3E}">
        <p14:creationId xmlns:p14="http://schemas.microsoft.com/office/powerpoint/2010/main" val="27854183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irwise_TRG.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1800" y="0"/>
            <a:ext cx="8279476" cy="5143500"/>
          </a:xfrm>
          <a:prstGeom prst="rect">
            <a:avLst/>
          </a:prstGeom>
        </p:spPr>
      </p:pic>
      <p:sp>
        <p:nvSpPr>
          <p:cNvPr id="2" name="Title 1"/>
          <p:cNvSpPr>
            <a:spLocks noGrp="1"/>
          </p:cNvSpPr>
          <p:nvPr>
            <p:ph type="title"/>
          </p:nvPr>
        </p:nvSpPr>
        <p:spPr>
          <a:xfrm>
            <a:off x="7042727" y="371781"/>
            <a:ext cx="2332182" cy="260141"/>
          </a:xfrm>
        </p:spPr>
        <p:txBody>
          <a:bodyPr>
            <a:noAutofit/>
          </a:bodyPr>
          <a:lstStyle/>
          <a:p>
            <a:r>
              <a:rPr lang="en-US" sz="1800" dirty="0" smtClean="0"/>
              <a:t>Pairwise CDR3 Sequence Similarity</a:t>
            </a:r>
            <a:br>
              <a:rPr lang="en-US" sz="1800" dirty="0" smtClean="0"/>
            </a:br>
            <a:r>
              <a:rPr lang="en-US" sz="1800" dirty="0" smtClean="0"/>
              <a:t>(BLOSUM62) </a:t>
            </a:r>
            <a:endParaRPr lang="en-US" sz="1800" dirty="0"/>
          </a:p>
        </p:txBody>
      </p:sp>
      <p:sp>
        <p:nvSpPr>
          <p:cNvPr id="5" name="TextBox 4"/>
          <p:cNvSpPr txBox="1"/>
          <p:nvPr/>
        </p:nvSpPr>
        <p:spPr>
          <a:xfrm>
            <a:off x="738908" y="389098"/>
            <a:ext cx="575999" cy="369332"/>
          </a:xfrm>
          <a:prstGeom prst="rect">
            <a:avLst/>
          </a:prstGeom>
          <a:noFill/>
        </p:spPr>
        <p:txBody>
          <a:bodyPr wrap="none" rtlCol="0">
            <a:spAutoFit/>
          </a:bodyPr>
          <a:lstStyle/>
          <a:p>
            <a:r>
              <a:rPr lang="en-US" b="1" dirty="0" smtClean="0"/>
              <a:t>TRG</a:t>
            </a:r>
            <a:endParaRPr lang="en-US" b="1" dirty="0"/>
          </a:p>
        </p:txBody>
      </p:sp>
    </p:spTree>
    <p:extLst>
      <p:ext uri="{BB962C8B-B14F-4D97-AF65-F5344CB8AC3E}">
        <p14:creationId xmlns:p14="http://schemas.microsoft.com/office/powerpoint/2010/main" val="8428253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uster_TRD_C.eps"/>
          <p:cNvPicPr>
            <a:picLocks noChangeAspect="1"/>
          </p:cNvPicPr>
          <p:nvPr/>
        </p:nvPicPr>
        <p:blipFill rotWithShape="1">
          <a:blip r:embed="rId2">
            <a:extLst>
              <a:ext uri="{28A0092B-C50C-407E-A947-70E740481C1C}">
                <a14:useLocalDpi xmlns:a14="http://schemas.microsoft.com/office/drawing/2010/main" val="0"/>
              </a:ext>
            </a:extLst>
          </a:blip>
          <a:srcRect l="21376" t="88109"/>
          <a:stretch/>
        </p:blipFill>
        <p:spPr>
          <a:xfrm>
            <a:off x="4862324" y="3347888"/>
            <a:ext cx="4281676" cy="1173079"/>
          </a:xfrm>
          <a:prstGeom prst="rect">
            <a:avLst/>
          </a:prstGeom>
        </p:spPr>
      </p:pic>
      <p:pic>
        <p:nvPicPr>
          <p:cNvPr id="4" name="Picture 3" descr="pairwise_TRD.png"/>
          <p:cNvPicPr>
            <a:picLocks noChangeAspect="1"/>
          </p:cNvPicPr>
          <p:nvPr/>
        </p:nvPicPr>
        <p:blipFill rotWithShape="1">
          <a:blip r:embed="rId3" cstate="print">
            <a:extLst>
              <a:ext uri="{28A0092B-C50C-407E-A947-70E740481C1C}">
                <a14:useLocalDpi xmlns:a14="http://schemas.microsoft.com/office/drawing/2010/main"/>
              </a:ext>
            </a:extLst>
          </a:blip>
          <a:srcRect r="11970"/>
          <a:stretch/>
        </p:blipFill>
        <p:spPr>
          <a:xfrm>
            <a:off x="124328" y="746703"/>
            <a:ext cx="4915568" cy="3474377"/>
          </a:xfrm>
          <a:prstGeom prst="rect">
            <a:avLst/>
          </a:prstGeom>
        </p:spPr>
      </p:pic>
      <p:sp>
        <p:nvSpPr>
          <p:cNvPr id="5" name="TextBox 4"/>
          <p:cNvSpPr txBox="1"/>
          <p:nvPr/>
        </p:nvSpPr>
        <p:spPr>
          <a:xfrm>
            <a:off x="271013" y="882256"/>
            <a:ext cx="574421" cy="369332"/>
          </a:xfrm>
          <a:prstGeom prst="rect">
            <a:avLst/>
          </a:prstGeom>
          <a:noFill/>
        </p:spPr>
        <p:txBody>
          <a:bodyPr wrap="none" rtlCol="0">
            <a:spAutoFit/>
          </a:bodyPr>
          <a:lstStyle/>
          <a:p>
            <a:r>
              <a:rPr lang="en-US" b="1" dirty="0" smtClean="0"/>
              <a:t>TRD</a:t>
            </a:r>
            <a:endParaRPr lang="en-US" b="1" dirty="0"/>
          </a:p>
        </p:txBody>
      </p:sp>
      <p:pic>
        <p:nvPicPr>
          <p:cNvPr id="6" name="Picture 5" descr="Cluster_TRD_A.eps"/>
          <p:cNvPicPr>
            <a:picLocks noChangeAspect="1"/>
          </p:cNvPicPr>
          <p:nvPr/>
        </p:nvPicPr>
        <p:blipFill rotWithShape="1">
          <a:blip r:embed="rId4" cstate="print">
            <a:extLst>
              <a:ext uri="{28A0092B-C50C-407E-A947-70E740481C1C}">
                <a14:useLocalDpi xmlns:a14="http://schemas.microsoft.com/office/drawing/2010/main"/>
              </a:ext>
            </a:extLst>
          </a:blip>
          <a:srcRect l="16567" t="90838"/>
          <a:stretch/>
        </p:blipFill>
        <p:spPr>
          <a:xfrm>
            <a:off x="4830423" y="527597"/>
            <a:ext cx="4286842" cy="966324"/>
          </a:xfrm>
          <a:prstGeom prst="rect">
            <a:avLst/>
          </a:prstGeom>
        </p:spPr>
      </p:pic>
      <p:pic>
        <p:nvPicPr>
          <p:cNvPr id="7" name="Picture 6" descr="Cluster_TRD_B.eps"/>
          <p:cNvPicPr>
            <a:picLocks noChangeAspect="1"/>
          </p:cNvPicPr>
          <p:nvPr/>
        </p:nvPicPr>
        <p:blipFill rotWithShape="1">
          <a:blip r:embed="rId5" cstate="print">
            <a:extLst>
              <a:ext uri="{28A0092B-C50C-407E-A947-70E740481C1C}">
                <a14:useLocalDpi xmlns:a14="http://schemas.microsoft.com/office/drawing/2010/main"/>
              </a:ext>
            </a:extLst>
          </a:blip>
          <a:srcRect l="21696" t="93177"/>
          <a:stretch/>
        </p:blipFill>
        <p:spPr>
          <a:xfrm>
            <a:off x="4946319" y="1784685"/>
            <a:ext cx="4166783" cy="1213184"/>
          </a:xfrm>
          <a:prstGeom prst="rect">
            <a:avLst/>
          </a:prstGeom>
        </p:spPr>
      </p:pic>
      <p:sp>
        <p:nvSpPr>
          <p:cNvPr id="9" name="Rectangle 8"/>
          <p:cNvSpPr/>
          <p:nvPr/>
        </p:nvSpPr>
        <p:spPr>
          <a:xfrm>
            <a:off x="962526" y="1383633"/>
            <a:ext cx="802106" cy="60157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43245" y="1898984"/>
            <a:ext cx="1037389" cy="82817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11118" y="2727158"/>
            <a:ext cx="604253" cy="43113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216528" y="1965164"/>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13" name="TextBox 12"/>
          <p:cNvSpPr txBox="1"/>
          <p:nvPr/>
        </p:nvSpPr>
        <p:spPr>
          <a:xfrm>
            <a:off x="2157665" y="2721149"/>
            <a:ext cx="314058" cy="369332"/>
          </a:xfrm>
          <a:prstGeom prst="rect">
            <a:avLst/>
          </a:prstGeom>
          <a:noFill/>
        </p:spPr>
        <p:txBody>
          <a:bodyPr wrap="none" rtlCol="0">
            <a:spAutoFit/>
          </a:bodyPr>
          <a:lstStyle/>
          <a:p>
            <a:r>
              <a:rPr lang="en-US" b="1" dirty="0">
                <a:solidFill>
                  <a:srgbClr val="FF0000"/>
                </a:solidFill>
              </a:rPr>
              <a:t>B</a:t>
            </a:r>
          </a:p>
        </p:txBody>
      </p:sp>
      <p:sp>
        <p:nvSpPr>
          <p:cNvPr id="14" name="TextBox 13"/>
          <p:cNvSpPr txBox="1"/>
          <p:nvPr/>
        </p:nvSpPr>
        <p:spPr>
          <a:xfrm>
            <a:off x="2859408" y="3141070"/>
            <a:ext cx="306845"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15" name="TextBox 14"/>
          <p:cNvSpPr txBox="1"/>
          <p:nvPr/>
        </p:nvSpPr>
        <p:spPr>
          <a:xfrm>
            <a:off x="6730413" y="282487"/>
            <a:ext cx="1056700" cy="369332"/>
          </a:xfrm>
          <a:prstGeom prst="rect">
            <a:avLst/>
          </a:prstGeom>
          <a:noFill/>
        </p:spPr>
        <p:txBody>
          <a:bodyPr wrap="none" rtlCol="0">
            <a:spAutoFit/>
          </a:bodyPr>
          <a:lstStyle/>
          <a:p>
            <a:r>
              <a:rPr lang="en-US" b="1" dirty="0" smtClean="0"/>
              <a:t>Cluster A</a:t>
            </a:r>
            <a:endParaRPr lang="en-US" b="1" dirty="0"/>
          </a:p>
        </p:txBody>
      </p:sp>
      <p:sp>
        <p:nvSpPr>
          <p:cNvPr id="16" name="TextBox 15"/>
          <p:cNvSpPr txBox="1"/>
          <p:nvPr/>
        </p:nvSpPr>
        <p:spPr>
          <a:xfrm>
            <a:off x="6730416" y="1507685"/>
            <a:ext cx="1039355" cy="369332"/>
          </a:xfrm>
          <a:prstGeom prst="rect">
            <a:avLst/>
          </a:prstGeom>
          <a:noFill/>
        </p:spPr>
        <p:txBody>
          <a:bodyPr wrap="none" rtlCol="0">
            <a:spAutoFit/>
          </a:bodyPr>
          <a:lstStyle/>
          <a:p>
            <a:r>
              <a:rPr lang="en-US" b="1" dirty="0" smtClean="0"/>
              <a:t>Cluster B</a:t>
            </a:r>
            <a:endParaRPr lang="en-US" b="1" dirty="0"/>
          </a:p>
        </p:txBody>
      </p:sp>
      <p:sp>
        <p:nvSpPr>
          <p:cNvPr id="17" name="TextBox 16"/>
          <p:cNvSpPr txBox="1"/>
          <p:nvPr/>
        </p:nvSpPr>
        <p:spPr>
          <a:xfrm>
            <a:off x="6730416" y="3012596"/>
            <a:ext cx="1032141" cy="369332"/>
          </a:xfrm>
          <a:prstGeom prst="rect">
            <a:avLst/>
          </a:prstGeom>
          <a:noFill/>
        </p:spPr>
        <p:txBody>
          <a:bodyPr wrap="none" rtlCol="0">
            <a:spAutoFit/>
          </a:bodyPr>
          <a:lstStyle/>
          <a:p>
            <a:r>
              <a:rPr lang="en-US" b="1" dirty="0" smtClean="0"/>
              <a:t>Cluster C</a:t>
            </a:r>
            <a:endParaRPr lang="en-US" b="1" dirty="0"/>
          </a:p>
        </p:txBody>
      </p:sp>
    </p:spTree>
    <p:extLst>
      <p:ext uri="{BB962C8B-B14F-4D97-AF65-F5344CB8AC3E}">
        <p14:creationId xmlns:p14="http://schemas.microsoft.com/office/powerpoint/2010/main" val="407991556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uster_TRG_D.eps"/>
          <p:cNvPicPr>
            <a:picLocks noChangeAspect="1"/>
          </p:cNvPicPr>
          <p:nvPr/>
        </p:nvPicPr>
        <p:blipFill rotWithShape="1">
          <a:blip r:embed="rId2" cstate="print">
            <a:extLst>
              <a:ext uri="{28A0092B-C50C-407E-A947-70E740481C1C}">
                <a14:useLocalDpi xmlns:a14="http://schemas.microsoft.com/office/drawing/2010/main"/>
              </a:ext>
            </a:extLst>
          </a:blip>
          <a:srcRect l="27272" t="86922"/>
          <a:stretch/>
        </p:blipFill>
        <p:spPr>
          <a:xfrm>
            <a:off x="5266564" y="4013482"/>
            <a:ext cx="2674277" cy="1130018"/>
          </a:xfrm>
          <a:prstGeom prst="rect">
            <a:avLst/>
          </a:prstGeom>
        </p:spPr>
      </p:pic>
      <p:pic>
        <p:nvPicPr>
          <p:cNvPr id="4" name="Picture 3" descr="pairwise_TRG.png"/>
          <p:cNvPicPr>
            <a:picLocks noChangeAspect="1"/>
          </p:cNvPicPr>
          <p:nvPr/>
        </p:nvPicPr>
        <p:blipFill rotWithShape="1">
          <a:blip r:embed="rId3" cstate="print">
            <a:extLst>
              <a:ext uri="{28A0092B-C50C-407E-A947-70E740481C1C}">
                <a14:useLocalDpi xmlns:a14="http://schemas.microsoft.com/office/drawing/2010/main"/>
              </a:ext>
            </a:extLst>
          </a:blip>
          <a:srcRect r="11596"/>
          <a:stretch/>
        </p:blipFill>
        <p:spPr>
          <a:xfrm>
            <a:off x="3" y="1112922"/>
            <a:ext cx="4665579" cy="3278606"/>
          </a:xfrm>
          <a:prstGeom prst="rect">
            <a:avLst/>
          </a:prstGeom>
        </p:spPr>
      </p:pic>
      <p:sp>
        <p:nvSpPr>
          <p:cNvPr id="5" name="TextBox 4"/>
          <p:cNvSpPr txBox="1"/>
          <p:nvPr/>
        </p:nvSpPr>
        <p:spPr>
          <a:xfrm>
            <a:off x="162909" y="1401756"/>
            <a:ext cx="575999" cy="369332"/>
          </a:xfrm>
          <a:prstGeom prst="rect">
            <a:avLst/>
          </a:prstGeom>
          <a:noFill/>
        </p:spPr>
        <p:txBody>
          <a:bodyPr wrap="none" rtlCol="0">
            <a:spAutoFit/>
          </a:bodyPr>
          <a:lstStyle/>
          <a:p>
            <a:r>
              <a:rPr lang="en-US" b="1" dirty="0" smtClean="0"/>
              <a:t>TRG</a:t>
            </a:r>
            <a:endParaRPr lang="en-US" b="1" dirty="0"/>
          </a:p>
        </p:txBody>
      </p:sp>
      <p:pic>
        <p:nvPicPr>
          <p:cNvPr id="6" name="Picture 5" descr="Cluster_TRG_A.eps"/>
          <p:cNvPicPr>
            <a:picLocks noChangeAspect="1"/>
          </p:cNvPicPr>
          <p:nvPr/>
        </p:nvPicPr>
        <p:blipFill rotWithShape="1">
          <a:blip r:embed="rId4" cstate="print">
            <a:extLst>
              <a:ext uri="{28A0092B-C50C-407E-A947-70E740481C1C}">
                <a14:useLocalDpi xmlns:a14="http://schemas.microsoft.com/office/drawing/2010/main"/>
              </a:ext>
            </a:extLst>
          </a:blip>
          <a:srcRect l="28550" t="88889"/>
          <a:stretch/>
        </p:blipFill>
        <p:spPr>
          <a:xfrm>
            <a:off x="5293897" y="146468"/>
            <a:ext cx="2941781" cy="1248489"/>
          </a:xfrm>
          <a:prstGeom prst="rect">
            <a:avLst/>
          </a:prstGeom>
        </p:spPr>
      </p:pic>
      <p:pic>
        <p:nvPicPr>
          <p:cNvPr id="7" name="Picture 6" descr="Cluster_TRG_B.eps"/>
          <p:cNvPicPr>
            <a:picLocks noChangeAspect="1"/>
          </p:cNvPicPr>
          <p:nvPr/>
        </p:nvPicPr>
        <p:blipFill rotWithShape="1">
          <a:blip r:embed="rId5" cstate="print">
            <a:extLst>
              <a:ext uri="{28A0092B-C50C-407E-A947-70E740481C1C}">
                <a14:useLocalDpi xmlns:a14="http://schemas.microsoft.com/office/drawing/2010/main"/>
              </a:ext>
            </a:extLst>
          </a:blip>
          <a:srcRect l="30439" t="80702"/>
          <a:stretch/>
        </p:blipFill>
        <p:spPr>
          <a:xfrm>
            <a:off x="5293894" y="1513622"/>
            <a:ext cx="2646944" cy="1153607"/>
          </a:xfrm>
          <a:prstGeom prst="rect">
            <a:avLst/>
          </a:prstGeom>
        </p:spPr>
      </p:pic>
      <p:pic>
        <p:nvPicPr>
          <p:cNvPr id="8" name="Picture 7" descr="Cluster_TRG_C.eps"/>
          <p:cNvPicPr>
            <a:picLocks noChangeAspect="1"/>
          </p:cNvPicPr>
          <p:nvPr/>
        </p:nvPicPr>
        <p:blipFill rotWithShape="1">
          <a:blip r:embed="rId6" cstate="print">
            <a:extLst>
              <a:ext uri="{28A0092B-C50C-407E-A947-70E740481C1C}">
                <a14:useLocalDpi xmlns:a14="http://schemas.microsoft.com/office/drawing/2010/main"/>
              </a:ext>
            </a:extLst>
          </a:blip>
          <a:srcRect l="29417" t="82456"/>
          <a:stretch/>
        </p:blipFill>
        <p:spPr>
          <a:xfrm>
            <a:off x="5293897" y="2787541"/>
            <a:ext cx="2647677" cy="1082623"/>
          </a:xfrm>
          <a:prstGeom prst="rect">
            <a:avLst/>
          </a:prstGeom>
        </p:spPr>
      </p:pic>
      <p:sp>
        <p:nvSpPr>
          <p:cNvPr id="10" name="TextBox 9"/>
          <p:cNvSpPr txBox="1"/>
          <p:nvPr/>
        </p:nvSpPr>
        <p:spPr>
          <a:xfrm>
            <a:off x="6650205" y="-18293"/>
            <a:ext cx="1056700" cy="369332"/>
          </a:xfrm>
          <a:prstGeom prst="rect">
            <a:avLst/>
          </a:prstGeom>
          <a:noFill/>
        </p:spPr>
        <p:txBody>
          <a:bodyPr wrap="none" rtlCol="0">
            <a:spAutoFit/>
          </a:bodyPr>
          <a:lstStyle/>
          <a:p>
            <a:r>
              <a:rPr lang="en-US" b="1" dirty="0" smtClean="0"/>
              <a:t>Cluster A</a:t>
            </a:r>
            <a:endParaRPr lang="en-US" b="1" dirty="0"/>
          </a:p>
        </p:txBody>
      </p:sp>
      <p:sp>
        <p:nvSpPr>
          <p:cNvPr id="11" name="TextBox 10"/>
          <p:cNvSpPr txBox="1"/>
          <p:nvPr/>
        </p:nvSpPr>
        <p:spPr>
          <a:xfrm>
            <a:off x="6650205" y="1236983"/>
            <a:ext cx="1039355" cy="369332"/>
          </a:xfrm>
          <a:prstGeom prst="rect">
            <a:avLst/>
          </a:prstGeom>
          <a:noFill/>
        </p:spPr>
        <p:txBody>
          <a:bodyPr wrap="none" rtlCol="0">
            <a:spAutoFit/>
          </a:bodyPr>
          <a:lstStyle/>
          <a:p>
            <a:r>
              <a:rPr lang="en-US" b="1" dirty="0" smtClean="0"/>
              <a:t>Cluster B</a:t>
            </a:r>
            <a:endParaRPr lang="en-US" b="1" dirty="0"/>
          </a:p>
        </p:txBody>
      </p:sp>
      <p:sp>
        <p:nvSpPr>
          <p:cNvPr id="12" name="TextBox 11"/>
          <p:cNvSpPr txBox="1"/>
          <p:nvPr/>
        </p:nvSpPr>
        <p:spPr>
          <a:xfrm>
            <a:off x="6570000" y="2558806"/>
            <a:ext cx="1032141" cy="369332"/>
          </a:xfrm>
          <a:prstGeom prst="rect">
            <a:avLst/>
          </a:prstGeom>
          <a:noFill/>
        </p:spPr>
        <p:txBody>
          <a:bodyPr wrap="none" rtlCol="0">
            <a:spAutoFit/>
          </a:bodyPr>
          <a:lstStyle/>
          <a:p>
            <a:r>
              <a:rPr lang="en-US" b="1" dirty="0" smtClean="0"/>
              <a:t>Cluster C</a:t>
            </a:r>
            <a:endParaRPr lang="en-US" b="1" dirty="0"/>
          </a:p>
        </p:txBody>
      </p:sp>
      <p:sp>
        <p:nvSpPr>
          <p:cNvPr id="13" name="TextBox 12"/>
          <p:cNvSpPr txBox="1"/>
          <p:nvPr/>
        </p:nvSpPr>
        <p:spPr>
          <a:xfrm>
            <a:off x="6556629" y="3771767"/>
            <a:ext cx="1055472" cy="369332"/>
          </a:xfrm>
          <a:prstGeom prst="rect">
            <a:avLst/>
          </a:prstGeom>
          <a:noFill/>
        </p:spPr>
        <p:txBody>
          <a:bodyPr wrap="none" rtlCol="0">
            <a:spAutoFit/>
          </a:bodyPr>
          <a:lstStyle/>
          <a:p>
            <a:r>
              <a:rPr lang="en-US" b="1" dirty="0" smtClean="0"/>
              <a:t>Cluster D</a:t>
            </a:r>
            <a:endParaRPr lang="en-US" b="1" dirty="0"/>
          </a:p>
        </p:txBody>
      </p:sp>
      <p:sp>
        <p:nvSpPr>
          <p:cNvPr id="14" name="Rectangle 13"/>
          <p:cNvSpPr/>
          <p:nvPr/>
        </p:nvSpPr>
        <p:spPr>
          <a:xfrm>
            <a:off x="1208507" y="2027410"/>
            <a:ext cx="802106" cy="60157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99920" y="2639014"/>
            <a:ext cx="449786" cy="31442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436338" y="2946643"/>
            <a:ext cx="494140" cy="35256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462509" y="255726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18" name="TextBox 17"/>
          <p:cNvSpPr txBox="1"/>
          <p:nvPr/>
        </p:nvSpPr>
        <p:spPr>
          <a:xfrm>
            <a:off x="2105629" y="2982105"/>
            <a:ext cx="314058" cy="369332"/>
          </a:xfrm>
          <a:prstGeom prst="rect">
            <a:avLst/>
          </a:prstGeom>
          <a:noFill/>
        </p:spPr>
        <p:txBody>
          <a:bodyPr wrap="none" rtlCol="0">
            <a:spAutoFit/>
          </a:bodyPr>
          <a:lstStyle/>
          <a:p>
            <a:r>
              <a:rPr lang="en-US" b="1" dirty="0">
                <a:solidFill>
                  <a:srgbClr val="FF0000"/>
                </a:solidFill>
              </a:rPr>
              <a:t>B</a:t>
            </a:r>
          </a:p>
        </p:txBody>
      </p:sp>
      <p:sp>
        <p:nvSpPr>
          <p:cNvPr id="19" name="TextBox 18"/>
          <p:cNvSpPr txBox="1"/>
          <p:nvPr/>
        </p:nvSpPr>
        <p:spPr>
          <a:xfrm>
            <a:off x="2543428" y="3272513"/>
            <a:ext cx="306845"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20" name="Rectangle 19"/>
          <p:cNvSpPr/>
          <p:nvPr/>
        </p:nvSpPr>
        <p:spPr>
          <a:xfrm>
            <a:off x="3631475" y="3844269"/>
            <a:ext cx="646420" cy="46704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858877" y="4311316"/>
            <a:ext cx="330176" cy="369332"/>
          </a:xfrm>
          <a:prstGeom prst="rect">
            <a:avLst/>
          </a:prstGeom>
          <a:noFill/>
        </p:spPr>
        <p:txBody>
          <a:bodyPr wrap="none" rtlCol="0">
            <a:spAutoFit/>
          </a:bodyPr>
          <a:lstStyle/>
          <a:p>
            <a:r>
              <a:rPr lang="en-US" b="1" dirty="0">
                <a:solidFill>
                  <a:srgbClr val="FF0000"/>
                </a:solidFill>
              </a:rPr>
              <a:t>D</a:t>
            </a:r>
          </a:p>
        </p:txBody>
      </p:sp>
    </p:spTree>
    <p:extLst>
      <p:ext uri="{BB962C8B-B14F-4D97-AF65-F5344CB8AC3E}">
        <p14:creationId xmlns:p14="http://schemas.microsoft.com/office/powerpoint/2010/main" val="1633357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rwise_TR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91" y="0"/>
            <a:ext cx="6900489" cy="5143500"/>
          </a:xfrm>
          <a:prstGeom prst="rect">
            <a:avLst/>
          </a:prstGeom>
        </p:spPr>
      </p:pic>
    </p:spTree>
    <p:extLst>
      <p:ext uri="{BB962C8B-B14F-4D97-AF65-F5344CB8AC3E}">
        <p14:creationId xmlns:p14="http://schemas.microsoft.com/office/powerpoint/2010/main" val="19736443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rwise_T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143" y="0"/>
            <a:ext cx="6704519" cy="5143500"/>
          </a:xfrm>
          <a:prstGeom prst="rect">
            <a:avLst/>
          </a:prstGeom>
        </p:spPr>
      </p:pic>
    </p:spTree>
    <p:extLst>
      <p:ext uri="{BB962C8B-B14F-4D97-AF65-F5344CB8AC3E}">
        <p14:creationId xmlns:p14="http://schemas.microsoft.com/office/powerpoint/2010/main" val="35632701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58542938"/>
              </p:ext>
            </p:extLst>
          </p:nvPr>
        </p:nvGraphicFramePr>
        <p:xfrm>
          <a:off x="3119002" y="1794703"/>
          <a:ext cx="2906021" cy="2672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854213188"/>
              </p:ext>
            </p:extLst>
          </p:nvPr>
        </p:nvGraphicFramePr>
        <p:xfrm>
          <a:off x="76200" y="1794712"/>
          <a:ext cx="3171144" cy="27312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extLst>
              <p:ext uri="{D42A27DB-BD31-4B8C-83A1-F6EECF244321}">
                <p14:modId xmlns:p14="http://schemas.microsoft.com/office/powerpoint/2010/main" val="1515353324"/>
              </p:ext>
            </p:extLst>
          </p:nvPr>
        </p:nvGraphicFramePr>
        <p:xfrm>
          <a:off x="6025029" y="1794712"/>
          <a:ext cx="2991989" cy="273124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TextBox 7"/>
          <p:cNvSpPr txBox="1"/>
          <p:nvPr/>
        </p:nvSpPr>
        <p:spPr>
          <a:xfrm>
            <a:off x="1635251" y="1794704"/>
            <a:ext cx="155549" cy="584776"/>
          </a:xfrm>
          <a:prstGeom prst="rect">
            <a:avLst/>
          </a:prstGeom>
          <a:noFill/>
        </p:spPr>
        <p:txBody>
          <a:bodyPr wrap="square" rtlCol="0">
            <a:spAutoFit/>
          </a:bodyPr>
          <a:lstStyle/>
          <a:p>
            <a:endParaRPr lang="en-US" sz="3200" dirty="0"/>
          </a:p>
        </p:txBody>
      </p:sp>
      <p:sp>
        <p:nvSpPr>
          <p:cNvPr id="9" name="TextBox 8"/>
          <p:cNvSpPr txBox="1"/>
          <p:nvPr/>
        </p:nvSpPr>
        <p:spPr>
          <a:xfrm>
            <a:off x="4234349" y="1794704"/>
            <a:ext cx="155549" cy="584776"/>
          </a:xfrm>
          <a:prstGeom prst="rect">
            <a:avLst/>
          </a:prstGeom>
          <a:noFill/>
        </p:spPr>
        <p:txBody>
          <a:bodyPr wrap="square" rtlCol="0">
            <a:spAutoFit/>
          </a:bodyPr>
          <a:lstStyle/>
          <a:p>
            <a:endParaRPr lang="en-US" sz="3200" dirty="0"/>
          </a:p>
        </p:txBody>
      </p:sp>
      <p:sp>
        <p:nvSpPr>
          <p:cNvPr id="10" name="Title 1"/>
          <p:cNvSpPr txBox="1">
            <a:spLocks/>
          </p:cNvSpPr>
          <p:nvPr/>
        </p:nvSpPr>
        <p:spPr>
          <a:xfrm>
            <a:off x="3209925" y="205988"/>
            <a:ext cx="2724150" cy="556021"/>
          </a:xfrm>
          <a:prstGeom prst="rect">
            <a:avLst/>
          </a:prstGeom>
          <a:ln>
            <a:solidFill>
              <a:srgbClr val="8000FF"/>
            </a:solid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b="1" dirty="0" smtClean="0">
                <a:solidFill>
                  <a:srgbClr val="000000"/>
                </a:solidFill>
                <a:latin typeface="Arial"/>
                <a:cs typeface="Arial"/>
              </a:rPr>
              <a:t>Approach</a:t>
            </a:r>
            <a:endParaRPr lang="en-US" sz="2000" b="1" dirty="0">
              <a:solidFill>
                <a:srgbClr val="000000"/>
              </a:solidFill>
              <a:latin typeface="Arial"/>
              <a:cs typeface="Arial"/>
            </a:endParaRPr>
          </a:p>
        </p:txBody>
      </p:sp>
    </p:spTree>
    <p:extLst>
      <p:ext uri="{BB962C8B-B14F-4D97-AF65-F5344CB8AC3E}">
        <p14:creationId xmlns:p14="http://schemas.microsoft.com/office/powerpoint/2010/main" val="9889943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01613" y="29488"/>
            <a:ext cx="2340775" cy="375650"/>
          </a:xfrm>
          <a:ln>
            <a:solidFill>
              <a:srgbClr val="8000FF"/>
            </a:solidFill>
          </a:ln>
        </p:spPr>
        <p:txBody>
          <a:bodyPr>
            <a:normAutofit fontScale="90000"/>
          </a:bodyPr>
          <a:lstStyle/>
          <a:p>
            <a:r>
              <a:rPr lang="en-US" sz="2400" dirty="0" smtClean="0"/>
              <a:t>Celiac Disease</a:t>
            </a:r>
            <a:endParaRPr lang="en-US" sz="2400" dirty="0"/>
          </a:p>
        </p:txBody>
      </p:sp>
      <p:pic>
        <p:nvPicPr>
          <p:cNvPr id="5" name="Picture 9"/>
          <p:cNvPicPr>
            <a:picLocks noChangeAspect="1" noChangeArrowheads="1"/>
          </p:cNvPicPr>
          <p:nvPr/>
        </p:nvPicPr>
        <p:blipFill>
          <a:blip r:embed="rId2"/>
          <a:srcRect b="3577"/>
          <a:stretch>
            <a:fillRect/>
          </a:stretch>
        </p:blipFill>
        <p:spPr bwMode="auto">
          <a:xfrm>
            <a:off x="33868" y="2971800"/>
            <a:ext cx="2374900" cy="2168755"/>
          </a:xfrm>
          <a:prstGeom prst="rect">
            <a:avLst/>
          </a:prstGeom>
          <a:noFill/>
          <a:ln w="9525">
            <a:noFill/>
            <a:miter lim="800000"/>
            <a:headEnd/>
            <a:tailEnd/>
          </a:ln>
        </p:spPr>
      </p:pic>
      <p:pic>
        <p:nvPicPr>
          <p:cNvPr id="6" name="Picture 10"/>
          <p:cNvPicPr>
            <a:picLocks noChangeAspect="1" noChangeArrowheads="1"/>
          </p:cNvPicPr>
          <p:nvPr/>
        </p:nvPicPr>
        <p:blipFill>
          <a:blip r:embed="rId3">
            <a:lum contrast="14000"/>
          </a:blip>
          <a:srcRect l="11758"/>
          <a:stretch>
            <a:fillRect/>
          </a:stretch>
        </p:blipFill>
        <p:spPr bwMode="auto">
          <a:xfrm>
            <a:off x="3486150" y="1204904"/>
            <a:ext cx="2171700" cy="2005251"/>
          </a:xfrm>
          <a:prstGeom prst="rect">
            <a:avLst/>
          </a:prstGeom>
          <a:noFill/>
          <a:ln w="9525">
            <a:noFill/>
            <a:miter lim="800000"/>
            <a:headEnd/>
            <a:tailEnd/>
          </a:ln>
        </p:spPr>
      </p:pic>
      <p:pic>
        <p:nvPicPr>
          <p:cNvPr id="7" name="Picture 11"/>
          <p:cNvPicPr>
            <a:picLocks noChangeAspect="1" noChangeArrowheads="1"/>
          </p:cNvPicPr>
          <p:nvPr/>
        </p:nvPicPr>
        <p:blipFill>
          <a:blip r:embed="rId4">
            <a:lum bright="6000" contrast="6000"/>
          </a:blip>
          <a:srcRect t="3555"/>
          <a:stretch>
            <a:fillRect/>
          </a:stretch>
        </p:blipFill>
        <p:spPr bwMode="auto">
          <a:xfrm>
            <a:off x="6648297" y="2971800"/>
            <a:ext cx="2461835" cy="2171700"/>
          </a:xfrm>
          <a:prstGeom prst="rect">
            <a:avLst/>
          </a:prstGeom>
          <a:noFill/>
          <a:ln w="9525">
            <a:noFill/>
            <a:miter lim="800000"/>
            <a:headEnd/>
            <a:tailEnd/>
          </a:ln>
        </p:spPr>
      </p:pic>
      <p:pic>
        <p:nvPicPr>
          <p:cNvPr id="8" name="Picture 7" descr="Ideas - 1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2" y="1025129"/>
            <a:ext cx="2370666" cy="1778000"/>
          </a:xfrm>
          <a:prstGeom prst="rect">
            <a:avLst/>
          </a:prstGeom>
        </p:spPr>
      </p:pic>
      <p:pic>
        <p:nvPicPr>
          <p:cNvPr id="9" name="Picture 8" descr="Ideas - 2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5067" y="3210155"/>
            <a:ext cx="2573867" cy="1930400"/>
          </a:xfrm>
          <a:prstGeom prst="rect">
            <a:avLst/>
          </a:prstGeom>
        </p:spPr>
      </p:pic>
      <p:pic>
        <p:nvPicPr>
          <p:cNvPr id="10" name="Picture 9" descr="Ideas - 2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8296" y="1025129"/>
            <a:ext cx="2461835" cy="1846376"/>
          </a:xfrm>
          <a:prstGeom prst="rect">
            <a:avLst/>
          </a:prstGeom>
        </p:spPr>
      </p:pic>
      <p:sp>
        <p:nvSpPr>
          <p:cNvPr id="13" name="TextBox 12"/>
          <p:cNvSpPr txBox="1"/>
          <p:nvPr/>
        </p:nvSpPr>
        <p:spPr>
          <a:xfrm>
            <a:off x="631512" y="523789"/>
            <a:ext cx="1116111" cy="461665"/>
          </a:xfrm>
          <a:prstGeom prst="rect">
            <a:avLst/>
          </a:prstGeom>
          <a:noFill/>
          <a:ln>
            <a:solidFill>
              <a:schemeClr val="tx1"/>
            </a:solidFill>
          </a:ln>
        </p:spPr>
        <p:txBody>
          <a:bodyPr wrap="none" rtlCol="0">
            <a:spAutoFit/>
          </a:bodyPr>
          <a:lstStyle/>
          <a:p>
            <a:r>
              <a:rPr lang="en-US" sz="2400" dirty="0" smtClean="0"/>
              <a:t>Control</a:t>
            </a:r>
            <a:endParaRPr lang="en-US" sz="2400" dirty="0"/>
          </a:p>
        </p:txBody>
      </p:sp>
      <p:sp>
        <p:nvSpPr>
          <p:cNvPr id="14" name="TextBox 13"/>
          <p:cNvSpPr txBox="1"/>
          <p:nvPr/>
        </p:nvSpPr>
        <p:spPr>
          <a:xfrm>
            <a:off x="4093744" y="654933"/>
            <a:ext cx="956512" cy="461665"/>
          </a:xfrm>
          <a:prstGeom prst="rect">
            <a:avLst/>
          </a:prstGeom>
          <a:noFill/>
          <a:ln>
            <a:solidFill>
              <a:schemeClr val="tx1"/>
            </a:solidFill>
          </a:ln>
        </p:spPr>
        <p:txBody>
          <a:bodyPr wrap="none" rtlCol="0">
            <a:spAutoFit/>
          </a:bodyPr>
          <a:lstStyle/>
          <a:p>
            <a:r>
              <a:rPr lang="en-US" sz="2400" dirty="0" smtClean="0"/>
              <a:t>Active</a:t>
            </a:r>
            <a:endParaRPr lang="en-US" sz="2400" dirty="0"/>
          </a:p>
        </p:txBody>
      </p:sp>
      <p:sp>
        <p:nvSpPr>
          <p:cNvPr id="15" name="TextBox 14"/>
          <p:cNvSpPr txBox="1"/>
          <p:nvPr/>
        </p:nvSpPr>
        <p:spPr>
          <a:xfrm>
            <a:off x="7558282" y="523789"/>
            <a:ext cx="709599" cy="461665"/>
          </a:xfrm>
          <a:prstGeom prst="rect">
            <a:avLst/>
          </a:prstGeom>
          <a:noFill/>
          <a:ln>
            <a:solidFill>
              <a:schemeClr val="tx1"/>
            </a:solidFill>
          </a:ln>
        </p:spPr>
        <p:txBody>
          <a:bodyPr wrap="none" rtlCol="0">
            <a:spAutoFit/>
          </a:bodyPr>
          <a:lstStyle/>
          <a:p>
            <a:r>
              <a:rPr lang="en-US" sz="2400" dirty="0" smtClean="0"/>
              <a:t>GFD</a:t>
            </a:r>
            <a:endParaRPr lang="en-US" sz="2400" dirty="0"/>
          </a:p>
        </p:txBody>
      </p:sp>
      <p:sp>
        <p:nvSpPr>
          <p:cNvPr id="16" name="Rectangle 15"/>
          <p:cNvSpPr/>
          <p:nvPr/>
        </p:nvSpPr>
        <p:spPr>
          <a:xfrm>
            <a:off x="6301862" y="29488"/>
            <a:ext cx="3060221" cy="246221"/>
          </a:xfrm>
          <a:prstGeom prst="rect">
            <a:avLst/>
          </a:prstGeom>
        </p:spPr>
        <p:txBody>
          <a:bodyPr wrap="square">
            <a:spAutoFit/>
          </a:bodyPr>
          <a:lstStyle/>
          <a:p>
            <a:pPr lvl="1"/>
            <a:r>
              <a:rPr lang="en-US" sz="1000" dirty="0" err="1"/>
              <a:t>Setty</a:t>
            </a:r>
            <a:r>
              <a:rPr lang="en-US" sz="1000" dirty="0"/>
              <a:t> M,  et. al. </a:t>
            </a:r>
            <a:r>
              <a:rPr lang="en-US" sz="1000" i="1" dirty="0" smtClean="0"/>
              <a:t>Gastroenterology</a:t>
            </a:r>
            <a:r>
              <a:rPr lang="en-US" sz="1000" dirty="0"/>
              <a:t>.</a:t>
            </a:r>
            <a:r>
              <a:rPr lang="en-US" sz="1000" dirty="0" smtClean="0"/>
              <a:t> </a:t>
            </a:r>
            <a:r>
              <a:rPr lang="en-US" sz="1000" dirty="0"/>
              <a:t>2015. </a:t>
            </a:r>
          </a:p>
        </p:txBody>
      </p:sp>
    </p:spTree>
    <p:extLst>
      <p:ext uri="{BB962C8B-B14F-4D97-AF65-F5344CB8AC3E}">
        <p14:creationId xmlns:p14="http://schemas.microsoft.com/office/powerpoint/2010/main" val="8201907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209925" y="205988"/>
            <a:ext cx="2724150" cy="556021"/>
          </a:xfrm>
          <a:ln>
            <a:solidFill>
              <a:srgbClr val="8000FF"/>
            </a:solidFill>
          </a:ln>
        </p:spPr>
        <p:txBody>
          <a:bodyPr>
            <a:noAutofit/>
          </a:bodyPr>
          <a:lstStyle/>
          <a:p>
            <a:r>
              <a:rPr lang="en-US" sz="2000" b="1" dirty="0" smtClean="0">
                <a:solidFill>
                  <a:srgbClr val="000000"/>
                </a:solidFill>
                <a:latin typeface="Arial"/>
                <a:cs typeface="Arial"/>
              </a:rPr>
              <a:t>Methods</a:t>
            </a:r>
            <a:endParaRPr lang="en-US" sz="2000" b="1" dirty="0">
              <a:solidFill>
                <a:srgbClr val="000000"/>
              </a:solidFill>
              <a:latin typeface="Arial"/>
              <a:cs typeface="Arial"/>
            </a:endParaRPr>
          </a:p>
        </p:txBody>
      </p:sp>
      <p:sp>
        <p:nvSpPr>
          <p:cNvPr id="4" name="Rectangle 3"/>
          <p:cNvSpPr/>
          <p:nvPr/>
        </p:nvSpPr>
        <p:spPr>
          <a:xfrm>
            <a:off x="677345" y="3208867"/>
            <a:ext cx="3640667" cy="177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780123" y="1116462"/>
            <a:ext cx="5583755" cy="3518912"/>
          </a:xfrm>
          <a:prstGeom prst="rect">
            <a:avLst/>
          </a:prstGeom>
        </p:spPr>
        <p:txBody>
          <a:bodyPr wrap="square">
            <a:spAutoFit/>
          </a:bodyPr>
          <a:lstStyle/>
          <a:p>
            <a:pPr algn="just">
              <a:spcAft>
                <a:spcPts val="800"/>
              </a:spcAft>
            </a:pPr>
            <a:r>
              <a:rPr lang="en-US" sz="1200" b="1" dirty="0">
                <a:latin typeface="Helvetica"/>
                <a:ea typeface="맑은 고딕" panose="020B0503020000020004" pitchFamily="50" charset="-127"/>
                <a:cs typeface="Helvetica"/>
              </a:rPr>
              <a:t>Human samples</a:t>
            </a:r>
          </a:p>
          <a:p>
            <a:pPr algn="just"/>
            <a:r>
              <a:rPr lang="en-US" sz="1200" dirty="0">
                <a:latin typeface="Helvetica"/>
                <a:cs typeface="Helvetica"/>
              </a:rPr>
              <a:t>Paired peripheral blood and duodenal biopsies were obtained from individuals that were then categorized as either Control, Active CD, or Gluten Free CD (GFD) based on serology reports and histological scoring of the duodenal </a:t>
            </a:r>
            <a:r>
              <a:rPr lang="en-US" sz="1200" dirty="0" smtClean="0">
                <a:latin typeface="Helvetica"/>
                <a:cs typeface="Helvetica"/>
              </a:rPr>
              <a:t>biopsy.</a:t>
            </a:r>
            <a:endParaRPr lang="en-US" sz="1200" dirty="0">
              <a:latin typeface="Helvetica"/>
              <a:ea typeface="맑은 고딕" panose="020B0503020000020004" pitchFamily="50" charset="-127"/>
              <a:cs typeface="Helvetica"/>
            </a:endParaRPr>
          </a:p>
          <a:p>
            <a:pPr algn="just"/>
            <a:endParaRPr lang="en-US" sz="1200" dirty="0">
              <a:latin typeface="Helvetica"/>
              <a:ea typeface="맑은 고딕" panose="020B0503020000020004" pitchFamily="50" charset="-127"/>
              <a:cs typeface="Helvetica"/>
            </a:endParaRPr>
          </a:p>
          <a:p>
            <a:pPr algn="just"/>
            <a:r>
              <a:rPr lang="en-US" sz="1200" b="1" dirty="0">
                <a:latin typeface="Helvetica"/>
                <a:ea typeface="맑은 고딕" panose="020B0503020000020004" pitchFamily="50" charset="-127"/>
                <a:cs typeface="Helvetica"/>
              </a:rPr>
              <a:t>Cell Isolation</a:t>
            </a:r>
            <a:endParaRPr lang="en-US" sz="1200" dirty="0">
              <a:latin typeface="Helvetica"/>
              <a:ea typeface="맑은 고딕" panose="020B0503020000020004" pitchFamily="50" charset="-127"/>
              <a:cs typeface="Helvetica"/>
            </a:endParaRPr>
          </a:p>
          <a:p>
            <a:pPr algn="just"/>
            <a:r>
              <a:rPr lang="en-US" sz="1200" dirty="0">
                <a:latin typeface="Helvetica"/>
                <a:ea typeface="맑은 고딕" panose="020B0503020000020004" pitchFamily="50" charset="-127"/>
                <a:cs typeface="Helvetica"/>
              </a:rPr>
              <a:t>Lymphocytes were isolated from peripheral blood (PBL) using ficoll separation, while intraepithelial lymphocytes (IEL) were isolated from duodenal biopsies using mechanical disruption coupled with EDTA. </a:t>
            </a:r>
            <a:endParaRPr lang="en-US" sz="1200" dirty="0" smtClean="0">
              <a:latin typeface="Helvetica"/>
              <a:ea typeface="맑은 고딕" panose="020B0503020000020004" pitchFamily="50" charset="-127"/>
              <a:cs typeface="Helvetica"/>
            </a:endParaRPr>
          </a:p>
          <a:p>
            <a:pPr algn="just"/>
            <a:endParaRPr lang="en-US" sz="1200" dirty="0">
              <a:latin typeface="Helvetica"/>
              <a:ea typeface="맑은 고딕" panose="020B0503020000020004" pitchFamily="50" charset="-127"/>
              <a:cs typeface="Helvetica"/>
            </a:endParaRPr>
          </a:p>
          <a:p>
            <a:pPr algn="just"/>
            <a:r>
              <a:rPr lang="en-US" sz="1200" b="1" dirty="0" smtClean="0">
                <a:latin typeface="Helvetica"/>
                <a:ea typeface="맑은 고딕" panose="020B0503020000020004" pitchFamily="50" charset="-127"/>
                <a:cs typeface="Helvetica"/>
              </a:rPr>
              <a:t>Various techniques</a:t>
            </a:r>
          </a:p>
          <a:p>
            <a:pPr marL="285750" indent="-285750" algn="just">
              <a:buFont typeface="Arial"/>
              <a:buChar char="•"/>
            </a:pPr>
            <a:r>
              <a:rPr lang="en-US" sz="1200" dirty="0" smtClean="0">
                <a:latin typeface="Helvetica"/>
                <a:ea typeface="맑은 고딕" panose="020B0503020000020004" pitchFamily="50" charset="-127"/>
                <a:cs typeface="Helvetica"/>
              </a:rPr>
              <a:t>Analysis for surface marker expression by flow cytometry </a:t>
            </a:r>
          </a:p>
          <a:p>
            <a:pPr marL="285750" indent="-285750" algn="just">
              <a:buFont typeface="Arial"/>
              <a:buChar char="•"/>
            </a:pPr>
            <a:r>
              <a:rPr lang="en-US" sz="1200" dirty="0" smtClean="0">
                <a:latin typeface="Helvetica"/>
                <a:ea typeface="맑은 고딕" panose="020B0503020000020004" pitchFamily="50" charset="-127"/>
                <a:cs typeface="Helvetica"/>
              </a:rPr>
              <a:t>Cell sorting</a:t>
            </a:r>
          </a:p>
          <a:p>
            <a:pPr marL="285750" indent="-285750" algn="just">
              <a:buFont typeface="Arial"/>
              <a:buChar char="•"/>
            </a:pPr>
            <a:r>
              <a:rPr lang="en-US" sz="1200" dirty="0" smtClean="0">
                <a:latin typeface="Helvetica"/>
                <a:ea typeface="맑은 고딕" panose="020B0503020000020004" pitchFamily="50" charset="-127"/>
                <a:cs typeface="Helvetica"/>
              </a:rPr>
              <a:t>Cell line generation</a:t>
            </a:r>
          </a:p>
          <a:p>
            <a:pPr marL="285750" indent="-285750" algn="just">
              <a:buFont typeface="Arial"/>
              <a:buChar char="•"/>
            </a:pPr>
            <a:r>
              <a:rPr lang="en-US" sz="1200" i="1" dirty="0" smtClean="0">
                <a:latin typeface="Helvetica"/>
                <a:ea typeface="맑은 고딕" panose="020B0503020000020004" pitchFamily="50" charset="-127"/>
                <a:cs typeface="Helvetica"/>
              </a:rPr>
              <a:t>Ex vivo </a:t>
            </a:r>
            <a:r>
              <a:rPr lang="en-US" sz="1200" dirty="0" smtClean="0">
                <a:latin typeface="Helvetica"/>
                <a:ea typeface="맑은 고딕" panose="020B0503020000020004" pitchFamily="50" charset="-127"/>
                <a:cs typeface="Helvetica"/>
              </a:rPr>
              <a:t>activation assays</a:t>
            </a:r>
            <a:endParaRPr lang="en-US" sz="1200" i="1" dirty="0" smtClean="0">
              <a:latin typeface="Helvetica"/>
              <a:ea typeface="맑은 고딕" panose="020B0503020000020004" pitchFamily="50" charset="-127"/>
              <a:cs typeface="Helvetica"/>
            </a:endParaRPr>
          </a:p>
          <a:p>
            <a:pPr marL="285750" indent="-285750" algn="just">
              <a:buFont typeface="Arial"/>
              <a:buChar char="•"/>
            </a:pPr>
            <a:endParaRPr lang="en-US" sz="1200" dirty="0" smtClean="0">
              <a:latin typeface="Helvetica"/>
              <a:ea typeface="맑은 고딕" panose="020B0503020000020004" pitchFamily="50" charset="-127"/>
              <a:cs typeface="Helvetica"/>
            </a:endParaRPr>
          </a:p>
          <a:p>
            <a:pPr marL="285750" indent="-285750" algn="just">
              <a:buFont typeface="Arial"/>
              <a:buChar char="•"/>
            </a:pPr>
            <a:endParaRPr lang="en-US" sz="1200" dirty="0">
              <a:latin typeface="Helvetica"/>
              <a:ea typeface="맑은 고딕" panose="020B0503020000020004" pitchFamily="50" charset="-127"/>
              <a:cs typeface="Helvetica"/>
            </a:endParaRPr>
          </a:p>
        </p:txBody>
      </p:sp>
    </p:spTree>
    <p:extLst>
      <p:ext uri="{BB962C8B-B14F-4D97-AF65-F5344CB8AC3E}">
        <p14:creationId xmlns:p14="http://schemas.microsoft.com/office/powerpoint/2010/main" val="20859823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975" y="1473200"/>
            <a:ext cx="5734050" cy="1720850"/>
          </a:xfrm>
          <a:ln>
            <a:solidFill>
              <a:srgbClr val="8000FF"/>
            </a:solidFill>
          </a:ln>
        </p:spPr>
        <p:txBody>
          <a:bodyPr>
            <a:noAutofit/>
          </a:bodyPr>
          <a:lstStyle/>
          <a:p>
            <a:r>
              <a:rPr lang="en-US" sz="3200" dirty="0" smtClean="0"/>
              <a:t>Is the gamma delta T cell compartment in the blood and gut distinct?</a:t>
            </a:r>
            <a:endParaRPr lang="en-US" sz="3200" dirty="0"/>
          </a:p>
        </p:txBody>
      </p:sp>
    </p:spTree>
    <p:extLst>
      <p:ext uri="{BB962C8B-B14F-4D97-AF65-F5344CB8AC3E}">
        <p14:creationId xmlns:p14="http://schemas.microsoft.com/office/powerpoint/2010/main" val="19764310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1022350" y="125134"/>
            <a:ext cx="7099300" cy="556021"/>
          </a:xfrm>
          <a:ln>
            <a:solidFill>
              <a:srgbClr val="8000FF"/>
            </a:solidFill>
          </a:ln>
        </p:spPr>
        <p:txBody>
          <a:bodyPr>
            <a:noAutofit/>
          </a:bodyPr>
          <a:lstStyle/>
          <a:p>
            <a:r>
              <a:rPr lang="en-US" sz="1600" dirty="0"/>
              <a:t>TCRɣδ T cells expressing the Vδ1 TCR exhibit tissue specific </a:t>
            </a:r>
            <a:r>
              <a:rPr lang="en-US" sz="1600" dirty="0" smtClean="0"/>
              <a:t>tropism</a:t>
            </a:r>
            <a:r>
              <a:rPr lang="en-US" sz="1600" dirty="0"/>
              <a:t> </a:t>
            </a:r>
            <a:r>
              <a:rPr lang="en-US" sz="1600" dirty="0" smtClean="0"/>
              <a:t>and phenotype</a:t>
            </a:r>
            <a:endParaRPr lang="en-US" sz="1600" b="1" dirty="0">
              <a:solidFill>
                <a:srgbClr val="000000"/>
              </a:solidFill>
              <a:latin typeface="Arial"/>
              <a:cs typeface="Arial"/>
            </a:endParaRPr>
          </a:p>
        </p:txBody>
      </p:sp>
      <p:pic>
        <p:nvPicPr>
          <p:cNvPr id="6" name="Picture 5"/>
          <p:cNvPicPr>
            <a:picLocks noChangeAspect="1"/>
          </p:cNvPicPr>
          <p:nvPr/>
        </p:nvPicPr>
        <p:blipFill>
          <a:blip r:embed="rId3"/>
          <a:stretch>
            <a:fillRect/>
          </a:stretch>
        </p:blipFill>
        <p:spPr>
          <a:xfrm>
            <a:off x="88900" y="876300"/>
            <a:ext cx="4406900" cy="3083616"/>
          </a:xfrm>
          <a:prstGeom prst="rect">
            <a:avLst/>
          </a:prstGeom>
        </p:spPr>
      </p:pic>
      <p:pic>
        <p:nvPicPr>
          <p:cNvPr id="7" name="Picture 6"/>
          <p:cNvPicPr>
            <a:picLocks noChangeAspect="1"/>
          </p:cNvPicPr>
          <p:nvPr/>
        </p:nvPicPr>
        <p:blipFill>
          <a:blip r:embed="rId4"/>
          <a:stretch>
            <a:fillRect/>
          </a:stretch>
        </p:blipFill>
        <p:spPr>
          <a:xfrm>
            <a:off x="4514952" y="876300"/>
            <a:ext cx="4616347" cy="3759200"/>
          </a:xfrm>
          <a:prstGeom prst="rect">
            <a:avLst/>
          </a:prstGeom>
        </p:spPr>
      </p:pic>
    </p:spTree>
    <p:extLst>
      <p:ext uri="{BB962C8B-B14F-4D97-AF65-F5344CB8AC3E}">
        <p14:creationId xmlns:p14="http://schemas.microsoft.com/office/powerpoint/2010/main" val="15449599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1879"/>
            <a:ext cx="8229600" cy="1330722"/>
          </a:xfrm>
          <a:ln>
            <a:solidFill>
              <a:srgbClr val="8000FF"/>
            </a:solidFill>
          </a:ln>
        </p:spPr>
        <p:txBody>
          <a:bodyPr>
            <a:normAutofit fontScale="90000"/>
          </a:bodyPr>
          <a:lstStyle/>
          <a:p>
            <a:r>
              <a:rPr lang="en-US" dirty="0" smtClean="0"/>
              <a:t>Does the small intestine select for particular VD1 bearing TCRs?</a:t>
            </a:r>
            <a:endParaRPr lang="en-US" dirty="0"/>
          </a:p>
        </p:txBody>
      </p:sp>
    </p:spTree>
    <p:extLst>
      <p:ext uri="{BB962C8B-B14F-4D97-AF65-F5344CB8AC3E}">
        <p14:creationId xmlns:p14="http://schemas.microsoft.com/office/powerpoint/2010/main" val="41412541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3486</TotalTime>
  <Words>1555</Words>
  <Application>Microsoft Macintosh PowerPoint</Application>
  <PresentationFormat>On-screen Show (16:9)</PresentationFormat>
  <Paragraphs>357</Paragraphs>
  <Slides>37</Slides>
  <Notes>11</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Hypothesis</vt:lpstr>
      <vt:lpstr>PowerPoint Presentation</vt:lpstr>
      <vt:lpstr>Celiac Disease</vt:lpstr>
      <vt:lpstr>Methods</vt:lpstr>
      <vt:lpstr>Is the gamma delta T cell compartment in the blood and gut distinct?</vt:lpstr>
      <vt:lpstr>TCRɣδ T cells expressing the Vδ1 TCR exhibit tissue specific tropism and phenotype</vt:lpstr>
      <vt:lpstr>Does the small intestine select for particular VD1 bearing TCRs?</vt:lpstr>
      <vt:lpstr>TCR-sequencing</vt:lpstr>
      <vt:lpstr>TCRɣδ T cells expressing the Vδ1 TCR exhibit tissue specific Vɣ chain expression in controls</vt:lpstr>
      <vt:lpstr>Can perturbations of the small intestinal microenvironment alter the TCR repertoire of TCR Vδ1 T cells?</vt:lpstr>
      <vt:lpstr>TCRɣδ T cells are expanded in celiac disease and exhibit Vɣ usage permissive for positive charges in CDRs</vt:lpstr>
      <vt:lpstr>CDR3 diversity reveals two distinct groups of Active celiac</vt:lpstr>
      <vt:lpstr>Can the small intestinal microenvironment select for TCR Vδ1 T cells with unique functional capacity?</vt:lpstr>
      <vt:lpstr>TCRɣδ T cells exhibit a disease state specific cytokine profile in the small intestine </vt:lpstr>
      <vt:lpstr>TCRɣδ T cells exhibit a disease state specific calcium flux profile in the small intestine </vt:lpstr>
      <vt:lpstr>Short term goals</vt:lpstr>
      <vt:lpstr>Phenotype with disease?</vt:lpstr>
      <vt:lpstr>Phenotype with disease?</vt:lpstr>
      <vt:lpstr>Long term questions</vt:lpstr>
      <vt:lpstr>Acknowledgments</vt:lpstr>
      <vt:lpstr>Extra slides in case of questions</vt:lpstr>
      <vt:lpstr>PowerPoint Presentation</vt:lpstr>
      <vt:lpstr>Is the reduced diversity in the gamma chain of Actives antigen driven?</vt:lpstr>
      <vt:lpstr>PowerPoint Presentation</vt:lpstr>
      <vt:lpstr>Unique gamma to delta pairing behavior in the small intestine of controls</vt:lpstr>
      <vt:lpstr>Ligands</vt:lpstr>
      <vt:lpstr>PowerPoint Presentation</vt:lpstr>
      <vt:lpstr>Diversity measurements accounting for sample sizes</vt:lpstr>
      <vt:lpstr>Shannon diversity index</vt:lpstr>
      <vt:lpstr>Pairwise CDR3 Sequence Similarity (BLOSUM62) </vt:lpstr>
      <vt:lpstr>Pairwise CDR3 Sequence Similarity (BLOSUM62) </vt:lpstr>
      <vt:lpstr>PowerPoint Presentation</vt:lpstr>
      <vt:lpstr>PowerPoint Presentation</vt:lpstr>
      <vt:lpstr>PowerPoint Presentation</vt:lpstr>
      <vt:lpstr>PowerPoint Presentation</vt:lpstr>
    </vt:vector>
  </TitlesOfParts>
  <Company>University of Chicago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dc:title>
  <dc:creator>Toufic Mayassi</dc:creator>
  <cp:lastModifiedBy>Toufic Mayassi</cp:lastModifiedBy>
  <cp:revision>249</cp:revision>
  <dcterms:created xsi:type="dcterms:W3CDTF">2015-11-01T19:57:18Z</dcterms:created>
  <dcterms:modified xsi:type="dcterms:W3CDTF">2016-05-04T18:05:51Z</dcterms:modified>
</cp:coreProperties>
</file>